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67" r:id="rId2"/>
    <p:sldId id="371" r:id="rId3"/>
    <p:sldId id="478" r:id="rId4"/>
    <p:sldId id="470" r:id="rId5"/>
    <p:sldId id="1106" r:id="rId6"/>
    <p:sldId id="1107" r:id="rId7"/>
    <p:sldId id="1108" r:id="rId8"/>
    <p:sldId id="1109" r:id="rId9"/>
    <p:sldId id="1110" r:id="rId10"/>
    <p:sldId id="1111" r:id="rId11"/>
    <p:sldId id="1112" r:id="rId12"/>
    <p:sldId id="476" r:id="rId13"/>
    <p:sldId id="1113" r:id="rId14"/>
    <p:sldId id="477" r:id="rId15"/>
    <p:sldId id="1114" r:id="rId16"/>
    <p:sldId id="1115" r:id="rId17"/>
    <p:sldId id="1116" r:id="rId18"/>
    <p:sldId id="1117" r:id="rId19"/>
    <p:sldId id="1118" r:id="rId20"/>
    <p:sldId id="1119" r:id="rId21"/>
    <p:sldId id="1121" r:id="rId22"/>
    <p:sldId id="426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0221"/>
  </p:normalViewPr>
  <p:slideViewPr>
    <p:cSldViewPr>
      <p:cViewPr>
        <p:scale>
          <a:sx n="80" d="100"/>
          <a:sy n="80" d="100"/>
        </p:scale>
        <p:origin x="704" y="480"/>
      </p:cViewPr>
      <p:guideLst>
        <p:guide orient="horz" pos="2160"/>
        <p:guide pos="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 IRSS-DRCO/URCN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ANTIPALUDIQUES ET CARDIOTOXICITE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-1246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PALUDISME ET CARDIOTOXICITE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-1246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ANTIPALUDIQUES</a:t>
          </a:r>
          <a:r>
            <a:rPr lang="en-US" sz="4000" baseline="0" noProof="0" dirty="0"/>
            <a:t> ET CARDIOTOXICITE</a:t>
          </a:r>
          <a:endParaRPr lang="en-US" sz="4000" noProof="0" dirty="0"/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ANTIPALUDIQUES</a:t>
          </a:r>
          <a:r>
            <a:rPr lang="en-US" sz="4000" baseline="0" noProof="0" dirty="0"/>
            <a:t> ET CARDIOTOXICITE</a:t>
          </a:r>
          <a:endParaRPr lang="en-US" sz="4000" noProof="0" dirty="0"/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/>
            <a:t>ANTIPALUDIQUES</a:t>
          </a:r>
          <a:r>
            <a:rPr lang="en-US" sz="4000" baseline="0" noProof="0"/>
            <a:t> ET CARDIOTOXICITE</a:t>
          </a:r>
          <a:endParaRPr lang="en-US" sz="4000" noProof="0" dirty="0"/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/>
            <a:t>ANTIPALUDIQUES</a:t>
          </a:r>
          <a:r>
            <a:rPr lang="en-US" sz="4000" baseline="0" noProof="0"/>
            <a:t> ET CARDIOTOXICITE</a:t>
          </a:r>
          <a:endParaRPr lang="en-US" sz="4000" noProof="0" dirty="0"/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/>
            <a:t>ANTIPALUDIQUES</a:t>
          </a:r>
          <a:r>
            <a:rPr lang="en-US" sz="4000" baseline="0" noProof="0"/>
            <a:t> ET CARDIOTOXICITE</a:t>
          </a:r>
          <a:endParaRPr lang="en-US" sz="4000" noProof="0" dirty="0"/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/>
            <a:t>ANTIPALUDIQUES</a:t>
          </a:r>
          <a:r>
            <a:rPr lang="en-US" sz="4000" baseline="0" noProof="0"/>
            <a:t> ET CARDIOTOXICITE</a:t>
          </a:r>
          <a:endParaRPr lang="en-US" sz="4000" noProof="0" dirty="0"/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ANTIPALUDIQUES</a:t>
          </a:r>
          <a:r>
            <a:rPr lang="en-US" sz="4000" baseline="0" noProof="0" dirty="0"/>
            <a:t> ET CARDIOTOXICITE</a:t>
          </a:r>
          <a:endParaRPr lang="en-US" sz="4000" noProof="0" dirty="0"/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ANTIPALUDIQUES</a:t>
          </a:r>
          <a:r>
            <a:rPr lang="en-US" sz="4000" baseline="0" noProof="0" dirty="0"/>
            <a:t> ET CARDIOTOXICITE</a:t>
          </a:r>
          <a:endParaRPr lang="en-US" sz="4000" noProof="0" dirty="0"/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01910-7284-5E41-9397-879C811DA3D1}" type="doc">
      <dgm:prSet loTypeId="urn:microsoft.com/office/officeart/2008/layout/VerticalCurvedList" loCatId="" qsTypeId="urn:microsoft.com/office/officeart/2005/8/quickstyle/3D1" qsCatId="3D" csTypeId="urn:microsoft.com/office/officeart/2005/8/colors/accent1_2" csCatId="accent1" phldr="1"/>
      <dgm:spPr/>
    </dgm:pt>
    <dgm:pt modelId="{8857C433-A52F-A34E-92D6-29815BC9C86B}">
      <dgm:prSet phldrT="[Texte]" custT="1"/>
      <dgm:spPr>
        <a:solidFill>
          <a:srgbClr val="984F62">
            <a:alpha val="66000"/>
          </a:srgbClr>
        </a:solidFill>
      </dgm:spPr>
      <dgm:t>
        <a:bodyPr/>
        <a:lstStyle/>
        <a:p>
          <a:pPr algn="l"/>
          <a:r>
            <a:rPr lang="en-US" sz="2400" noProof="0" dirty="0" err="1"/>
            <a:t>Essais</a:t>
          </a:r>
          <a:r>
            <a:rPr lang="en-US" sz="2400" noProof="0" dirty="0"/>
            <a:t> </a:t>
          </a:r>
          <a:r>
            <a:rPr lang="en-US" sz="2400" noProof="0" dirty="0" err="1"/>
            <a:t>cliniques</a:t>
          </a:r>
          <a:r>
            <a:rPr lang="en-US" sz="2400" noProof="0" dirty="0"/>
            <a:t>, Med et </a:t>
          </a:r>
          <a:r>
            <a:rPr lang="en-US" sz="2400" noProof="0" dirty="0" err="1"/>
            <a:t>Vaccins</a:t>
          </a:r>
          <a:endParaRPr lang="en-US" sz="2400" noProof="0" dirty="0"/>
        </a:p>
      </dgm:t>
    </dgm:pt>
    <dgm:pt modelId="{00FD700D-F8E1-7E49-8CE0-0B457F6C2B8B}" type="parTrans" cxnId="{0DC342E4-7E17-7442-BE34-9ABE4C02834A}">
      <dgm:prSet/>
      <dgm:spPr/>
      <dgm:t>
        <a:bodyPr/>
        <a:lstStyle/>
        <a:p>
          <a:pPr algn="l"/>
          <a:endParaRPr lang="en-US" sz="2000" noProof="0" dirty="0"/>
        </a:p>
      </dgm:t>
    </dgm:pt>
    <dgm:pt modelId="{7CE7C9F3-A8BD-1446-8519-30C587EEBBB8}" type="sibTrans" cxnId="{0DC342E4-7E17-7442-BE34-9ABE4C02834A}">
      <dgm:prSet/>
      <dgm:spPr/>
      <dgm:t>
        <a:bodyPr/>
        <a:lstStyle/>
        <a:p>
          <a:pPr algn="l"/>
          <a:endParaRPr lang="en-US" sz="2000" noProof="0" dirty="0"/>
        </a:p>
      </dgm:t>
    </dgm:pt>
    <dgm:pt modelId="{0F5D6F82-F619-3F4B-8D16-C86BDDB01452}">
      <dgm:prSet phldrT="[Texte]" custT="1"/>
      <dgm:spPr/>
      <dgm:t>
        <a:bodyPr/>
        <a:lstStyle/>
        <a:p>
          <a:pPr algn="l"/>
          <a:r>
            <a:rPr lang="en-US" sz="2400" noProof="0" dirty="0" err="1"/>
            <a:t>Système</a:t>
          </a:r>
          <a:r>
            <a:rPr lang="en-US" sz="2400" noProof="0" dirty="0"/>
            <a:t> de </a:t>
          </a:r>
          <a:r>
            <a:rPr lang="en-US" sz="2400" noProof="0" dirty="0" err="1"/>
            <a:t>Santé</a:t>
          </a:r>
          <a:r>
            <a:rPr lang="en-US" sz="2400" noProof="0" dirty="0"/>
            <a:t> </a:t>
          </a:r>
        </a:p>
      </dgm:t>
    </dgm:pt>
    <dgm:pt modelId="{B0B57E03-ACED-B440-816D-5833E17B9849}" type="parTrans" cxnId="{8154D1CF-F766-374A-8D02-2D85B24FB8F6}">
      <dgm:prSet/>
      <dgm:spPr/>
      <dgm:t>
        <a:bodyPr/>
        <a:lstStyle/>
        <a:p>
          <a:pPr algn="l"/>
          <a:endParaRPr lang="en-US" sz="2000" noProof="0" dirty="0"/>
        </a:p>
      </dgm:t>
    </dgm:pt>
    <dgm:pt modelId="{E2C7FAE4-DF65-BA4B-9F4E-E363B1859547}" type="sibTrans" cxnId="{8154D1CF-F766-374A-8D02-2D85B24FB8F6}">
      <dgm:prSet/>
      <dgm:spPr/>
      <dgm:t>
        <a:bodyPr/>
        <a:lstStyle/>
        <a:p>
          <a:pPr algn="l"/>
          <a:endParaRPr lang="en-US" sz="2000" noProof="0" dirty="0"/>
        </a:p>
      </dgm:t>
    </dgm:pt>
    <dgm:pt modelId="{10E3AB61-2B7B-4648-A06B-545CF35B48FC}">
      <dgm:prSet phldrT="[Texte]" custT="1"/>
      <dgm:spPr>
        <a:solidFill>
          <a:srgbClr val="984F62">
            <a:alpha val="66000"/>
          </a:srgbClr>
        </a:solidFill>
      </dgm:spPr>
      <dgm:t>
        <a:bodyPr/>
        <a:lstStyle/>
        <a:p>
          <a:pPr algn="l"/>
          <a:r>
            <a:rPr lang="en-US" sz="2400" noProof="0" dirty="0"/>
            <a:t>Recherche </a:t>
          </a:r>
          <a:r>
            <a:rPr lang="en-US" sz="2400" noProof="0" dirty="0" err="1"/>
            <a:t>Fondamentale</a:t>
          </a:r>
          <a:endParaRPr lang="en-US" sz="2400" noProof="0" dirty="0"/>
        </a:p>
      </dgm:t>
    </dgm:pt>
    <dgm:pt modelId="{39469BE7-719E-434F-B0F0-599F3D4CA526}" type="parTrans" cxnId="{D9EC0D50-A6F7-F64B-AE98-B7865A09562A}">
      <dgm:prSet/>
      <dgm:spPr/>
      <dgm:t>
        <a:bodyPr/>
        <a:lstStyle/>
        <a:p>
          <a:pPr algn="l"/>
          <a:endParaRPr lang="en-US" sz="2000" noProof="0" dirty="0"/>
        </a:p>
      </dgm:t>
    </dgm:pt>
    <dgm:pt modelId="{D41DF930-E31B-5840-A117-F58075BF15D1}" type="sibTrans" cxnId="{D9EC0D50-A6F7-F64B-AE98-B7865A09562A}">
      <dgm:prSet/>
      <dgm:spPr/>
      <dgm:t>
        <a:bodyPr/>
        <a:lstStyle/>
        <a:p>
          <a:pPr algn="l"/>
          <a:endParaRPr lang="en-US" sz="2000" noProof="0" dirty="0"/>
        </a:p>
      </dgm:t>
    </dgm:pt>
    <dgm:pt modelId="{D287F571-5951-CE48-835A-6C1CC1C79AD3}">
      <dgm:prSet custT="1"/>
      <dgm:spPr/>
      <dgm:t>
        <a:bodyPr/>
        <a:lstStyle/>
        <a:p>
          <a:pPr algn="l"/>
          <a:r>
            <a:rPr lang="fr-FR" sz="2400" noProof="0" dirty="0"/>
            <a:t>Recherche opérationnelle</a:t>
          </a:r>
        </a:p>
      </dgm:t>
    </dgm:pt>
    <dgm:pt modelId="{993F2A2C-8624-3B4A-8B1E-D7CC41A68211}" type="parTrans" cxnId="{2A81507C-DB55-A249-9748-2187904C3E5B}">
      <dgm:prSet/>
      <dgm:spPr/>
      <dgm:t>
        <a:bodyPr/>
        <a:lstStyle/>
        <a:p>
          <a:pPr algn="l"/>
          <a:endParaRPr lang="en-US" sz="2000" noProof="0" dirty="0"/>
        </a:p>
      </dgm:t>
    </dgm:pt>
    <dgm:pt modelId="{7BBEFF4E-9675-C149-8FAB-C5B089E10B0E}" type="sibTrans" cxnId="{2A81507C-DB55-A249-9748-2187904C3E5B}">
      <dgm:prSet/>
      <dgm:spPr/>
      <dgm:t>
        <a:bodyPr/>
        <a:lstStyle/>
        <a:p>
          <a:pPr algn="l"/>
          <a:endParaRPr lang="en-US" sz="2000" noProof="0" dirty="0"/>
        </a:p>
      </dgm:t>
    </dgm:pt>
    <dgm:pt modelId="{E8C02D1B-CE14-E649-9477-18ECA80A0673}" type="pres">
      <dgm:prSet presAssocID="{2D801910-7284-5E41-9397-879C811DA3D1}" presName="Name0" presStyleCnt="0">
        <dgm:presLayoutVars>
          <dgm:chMax val="7"/>
          <dgm:chPref val="7"/>
          <dgm:dir/>
        </dgm:presLayoutVars>
      </dgm:prSet>
      <dgm:spPr/>
    </dgm:pt>
    <dgm:pt modelId="{C8779380-1B81-5C40-ABA9-179A1F63EA00}" type="pres">
      <dgm:prSet presAssocID="{2D801910-7284-5E41-9397-879C811DA3D1}" presName="Name1" presStyleCnt="0"/>
      <dgm:spPr/>
    </dgm:pt>
    <dgm:pt modelId="{13CDA814-B691-F542-817B-2D3143D7492C}" type="pres">
      <dgm:prSet presAssocID="{2D801910-7284-5E41-9397-879C811DA3D1}" presName="cycle" presStyleCnt="0"/>
      <dgm:spPr/>
    </dgm:pt>
    <dgm:pt modelId="{AF4FC873-5D09-0C46-AE76-0134819F256C}" type="pres">
      <dgm:prSet presAssocID="{2D801910-7284-5E41-9397-879C811DA3D1}" presName="srcNode" presStyleLbl="node1" presStyleIdx="0" presStyleCnt="4"/>
      <dgm:spPr/>
    </dgm:pt>
    <dgm:pt modelId="{36CF79E1-73AD-7E4C-A2BC-2BB0B4702E8F}" type="pres">
      <dgm:prSet presAssocID="{2D801910-7284-5E41-9397-879C811DA3D1}" presName="conn" presStyleLbl="parChTrans1D2" presStyleIdx="0" presStyleCnt="1"/>
      <dgm:spPr/>
    </dgm:pt>
    <dgm:pt modelId="{7D0056CD-4DF0-8A4C-A2D9-B5D2B83248F6}" type="pres">
      <dgm:prSet presAssocID="{2D801910-7284-5E41-9397-879C811DA3D1}" presName="extraNode" presStyleLbl="node1" presStyleIdx="0" presStyleCnt="4"/>
      <dgm:spPr/>
    </dgm:pt>
    <dgm:pt modelId="{6A877DAB-91D0-4C4F-8A78-C36D5593008F}" type="pres">
      <dgm:prSet presAssocID="{2D801910-7284-5E41-9397-879C811DA3D1}" presName="dstNode" presStyleLbl="node1" presStyleIdx="0" presStyleCnt="4"/>
      <dgm:spPr/>
    </dgm:pt>
    <dgm:pt modelId="{51085970-A237-AE46-B42E-6017498E0738}" type="pres">
      <dgm:prSet presAssocID="{8857C433-A52F-A34E-92D6-29815BC9C86B}" presName="text_1" presStyleLbl="node1" presStyleIdx="0" presStyleCnt="4" custLinFactNeighborX="242">
        <dgm:presLayoutVars>
          <dgm:bulletEnabled val="1"/>
        </dgm:presLayoutVars>
      </dgm:prSet>
      <dgm:spPr/>
    </dgm:pt>
    <dgm:pt modelId="{A270670F-0F21-754B-8A84-4CDC8C01EC66}" type="pres">
      <dgm:prSet presAssocID="{8857C433-A52F-A34E-92D6-29815BC9C86B}" presName="accent_1" presStyleCnt="0"/>
      <dgm:spPr/>
    </dgm:pt>
    <dgm:pt modelId="{13D939EE-6A07-7340-9FF8-97318344A428}" type="pres">
      <dgm:prSet presAssocID="{8857C433-A52F-A34E-92D6-29815BC9C86B}" presName="accentRepeatNode" presStyleLbl="solidFgAcc1" presStyleIdx="0" presStyleCnt="4"/>
      <dgm:spPr>
        <a:solidFill>
          <a:schemeClr val="bg1">
            <a:lumMod val="85000"/>
          </a:schemeClr>
        </a:solidFill>
      </dgm:spPr>
    </dgm:pt>
    <dgm:pt modelId="{384155DC-978D-A947-A2CA-0B4E39FDEF6E}" type="pres">
      <dgm:prSet presAssocID="{0F5D6F82-F619-3F4B-8D16-C86BDDB01452}" presName="text_2" presStyleLbl="node1" presStyleIdx="1" presStyleCnt="4">
        <dgm:presLayoutVars>
          <dgm:bulletEnabled val="1"/>
        </dgm:presLayoutVars>
      </dgm:prSet>
      <dgm:spPr/>
    </dgm:pt>
    <dgm:pt modelId="{53C4C09F-4E0E-BA4E-936C-2EC2BC8C5713}" type="pres">
      <dgm:prSet presAssocID="{0F5D6F82-F619-3F4B-8D16-C86BDDB01452}" presName="accent_2" presStyleCnt="0"/>
      <dgm:spPr/>
    </dgm:pt>
    <dgm:pt modelId="{908F93B9-ADB4-9B45-9953-580832F1145C}" type="pres">
      <dgm:prSet presAssocID="{0F5D6F82-F619-3F4B-8D16-C86BDDB01452}" presName="accentRepeatNode" presStyleLbl="solidFgAcc1" presStyleIdx="1" presStyleCnt="4"/>
      <dgm:spPr>
        <a:solidFill>
          <a:schemeClr val="bg1">
            <a:lumMod val="85000"/>
          </a:schemeClr>
        </a:solidFill>
      </dgm:spPr>
    </dgm:pt>
    <dgm:pt modelId="{91D16499-12EE-4E4F-B401-6D5AE2135401}" type="pres">
      <dgm:prSet presAssocID="{10E3AB61-2B7B-4648-A06B-545CF35B48FC}" presName="text_3" presStyleLbl="node1" presStyleIdx="2" presStyleCnt="4" custLinFactNeighborY="10486">
        <dgm:presLayoutVars>
          <dgm:bulletEnabled val="1"/>
        </dgm:presLayoutVars>
      </dgm:prSet>
      <dgm:spPr/>
    </dgm:pt>
    <dgm:pt modelId="{CAD85A58-09A9-AA44-83B6-5145277ADD89}" type="pres">
      <dgm:prSet presAssocID="{10E3AB61-2B7B-4648-A06B-545CF35B48FC}" presName="accent_3" presStyleCnt="0"/>
      <dgm:spPr/>
    </dgm:pt>
    <dgm:pt modelId="{D2898C07-752C-8B49-9E62-0D257BBC0285}" type="pres">
      <dgm:prSet presAssocID="{10E3AB61-2B7B-4648-A06B-545CF35B48FC}" presName="accentRepeatNode" presStyleLbl="solidFgAcc1" presStyleIdx="2" presStyleCnt="4"/>
      <dgm:spPr>
        <a:solidFill>
          <a:schemeClr val="bg1">
            <a:lumMod val="85000"/>
          </a:schemeClr>
        </a:solidFill>
      </dgm:spPr>
    </dgm:pt>
    <dgm:pt modelId="{B2DFAB2D-98CE-D248-A352-92C6AA437D51}" type="pres">
      <dgm:prSet presAssocID="{D287F571-5951-CE48-835A-6C1CC1C79AD3}" presName="text_4" presStyleLbl="node1" presStyleIdx="3" presStyleCnt="4">
        <dgm:presLayoutVars>
          <dgm:bulletEnabled val="1"/>
        </dgm:presLayoutVars>
      </dgm:prSet>
      <dgm:spPr/>
    </dgm:pt>
    <dgm:pt modelId="{A5415507-C46B-9044-9792-AC2E5C4574A8}" type="pres">
      <dgm:prSet presAssocID="{D287F571-5951-CE48-835A-6C1CC1C79AD3}" presName="accent_4" presStyleCnt="0"/>
      <dgm:spPr/>
    </dgm:pt>
    <dgm:pt modelId="{6200733A-1CB7-AB40-8E68-3F7DE6D29AB1}" type="pres">
      <dgm:prSet presAssocID="{D287F571-5951-CE48-835A-6C1CC1C79AD3}" presName="accentRepeatNode" presStyleLbl="solidFgAcc1" presStyleIdx="3" presStyleCnt="4"/>
      <dgm:spPr>
        <a:solidFill>
          <a:schemeClr val="bg1">
            <a:lumMod val="85000"/>
          </a:schemeClr>
        </a:solidFill>
      </dgm:spPr>
    </dgm:pt>
  </dgm:ptLst>
  <dgm:cxnLst>
    <dgm:cxn modelId="{4919E00A-5B1F-8C44-9ED1-02C485A30235}" type="presOf" srcId="{0F5D6F82-F619-3F4B-8D16-C86BDDB01452}" destId="{384155DC-978D-A947-A2CA-0B4E39FDEF6E}" srcOrd="0" destOrd="0" presId="urn:microsoft.com/office/officeart/2008/layout/VerticalCurvedList"/>
    <dgm:cxn modelId="{EFA2BB0E-D17C-4A4E-B576-59314FC88889}" type="presOf" srcId="{D287F571-5951-CE48-835A-6C1CC1C79AD3}" destId="{B2DFAB2D-98CE-D248-A352-92C6AA437D51}" srcOrd="0" destOrd="0" presId="urn:microsoft.com/office/officeart/2008/layout/VerticalCurvedList"/>
    <dgm:cxn modelId="{D9EC0D50-A6F7-F64B-AE98-B7865A09562A}" srcId="{2D801910-7284-5E41-9397-879C811DA3D1}" destId="{10E3AB61-2B7B-4648-A06B-545CF35B48FC}" srcOrd="2" destOrd="0" parTransId="{39469BE7-719E-434F-B0F0-599F3D4CA526}" sibTransId="{D41DF930-E31B-5840-A117-F58075BF15D1}"/>
    <dgm:cxn modelId="{222BFF70-81DE-EC40-8F25-FAF96EB8D0CE}" type="presOf" srcId="{7CE7C9F3-A8BD-1446-8519-30C587EEBBB8}" destId="{36CF79E1-73AD-7E4C-A2BC-2BB0B4702E8F}" srcOrd="0" destOrd="0" presId="urn:microsoft.com/office/officeart/2008/layout/VerticalCurvedList"/>
    <dgm:cxn modelId="{2A81507C-DB55-A249-9748-2187904C3E5B}" srcId="{2D801910-7284-5E41-9397-879C811DA3D1}" destId="{D287F571-5951-CE48-835A-6C1CC1C79AD3}" srcOrd="3" destOrd="0" parTransId="{993F2A2C-8624-3B4A-8B1E-D7CC41A68211}" sibTransId="{7BBEFF4E-9675-C149-8FAB-C5B089E10B0E}"/>
    <dgm:cxn modelId="{8154D1CF-F766-374A-8D02-2D85B24FB8F6}" srcId="{2D801910-7284-5E41-9397-879C811DA3D1}" destId="{0F5D6F82-F619-3F4B-8D16-C86BDDB01452}" srcOrd="1" destOrd="0" parTransId="{B0B57E03-ACED-B440-816D-5833E17B9849}" sibTransId="{E2C7FAE4-DF65-BA4B-9F4E-E363B1859547}"/>
    <dgm:cxn modelId="{F9CA97DE-2B8B-3641-B9B9-26E9EF7B75E2}" type="presOf" srcId="{8857C433-A52F-A34E-92D6-29815BC9C86B}" destId="{51085970-A237-AE46-B42E-6017498E0738}" srcOrd="0" destOrd="0" presId="urn:microsoft.com/office/officeart/2008/layout/VerticalCurvedList"/>
    <dgm:cxn modelId="{0DC342E4-7E17-7442-BE34-9ABE4C02834A}" srcId="{2D801910-7284-5E41-9397-879C811DA3D1}" destId="{8857C433-A52F-A34E-92D6-29815BC9C86B}" srcOrd="0" destOrd="0" parTransId="{00FD700D-F8E1-7E49-8CE0-0B457F6C2B8B}" sibTransId="{7CE7C9F3-A8BD-1446-8519-30C587EEBBB8}"/>
    <dgm:cxn modelId="{6DE5CEF3-D304-2443-85DD-842702889B40}" type="presOf" srcId="{2D801910-7284-5E41-9397-879C811DA3D1}" destId="{E8C02D1B-CE14-E649-9477-18ECA80A0673}" srcOrd="0" destOrd="0" presId="urn:microsoft.com/office/officeart/2008/layout/VerticalCurvedList"/>
    <dgm:cxn modelId="{92FAAEF8-4235-6F4F-8286-3C79DC986631}" type="presOf" srcId="{10E3AB61-2B7B-4648-A06B-545CF35B48FC}" destId="{91D16499-12EE-4E4F-B401-6D5AE2135401}" srcOrd="0" destOrd="0" presId="urn:microsoft.com/office/officeart/2008/layout/VerticalCurvedList"/>
    <dgm:cxn modelId="{FD712A10-9EE0-D243-B288-8E8473F444D8}" type="presParOf" srcId="{E8C02D1B-CE14-E649-9477-18ECA80A0673}" destId="{C8779380-1B81-5C40-ABA9-179A1F63EA00}" srcOrd="0" destOrd="0" presId="urn:microsoft.com/office/officeart/2008/layout/VerticalCurvedList"/>
    <dgm:cxn modelId="{FF96840B-9CC0-8B44-AE86-453942BB1EDA}" type="presParOf" srcId="{C8779380-1B81-5C40-ABA9-179A1F63EA00}" destId="{13CDA814-B691-F542-817B-2D3143D7492C}" srcOrd="0" destOrd="0" presId="urn:microsoft.com/office/officeart/2008/layout/VerticalCurvedList"/>
    <dgm:cxn modelId="{AC6F24B0-2992-374C-95DB-2970D6574A57}" type="presParOf" srcId="{13CDA814-B691-F542-817B-2D3143D7492C}" destId="{AF4FC873-5D09-0C46-AE76-0134819F256C}" srcOrd="0" destOrd="0" presId="urn:microsoft.com/office/officeart/2008/layout/VerticalCurvedList"/>
    <dgm:cxn modelId="{32E01C2F-049A-F141-821F-3D0B2AB2F281}" type="presParOf" srcId="{13CDA814-B691-F542-817B-2D3143D7492C}" destId="{36CF79E1-73AD-7E4C-A2BC-2BB0B4702E8F}" srcOrd="1" destOrd="0" presId="urn:microsoft.com/office/officeart/2008/layout/VerticalCurvedList"/>
    <dgm:cxn modelId="{5A08D8A5-4EAB-4740-A370-5A4CD8FE3297}" type="presParOf" srcId="{13CDA814-B691-F542-817B-2D3143D7492C}" destId="{7D0056CD-4DF0-8A4C-A2D9-B5D2B83248F6}" srcOrd="2" destOrd="0" presId="urn:microsoft.com/office/officeart/2008/layout/VerticalCurvedList"/>
    <dgm:cxn modelId="{774BFFD1-3BF4-274B-BAD2-712A273BE7EF}" type="presParOf" srcId="{13CDA814-B691-F542-817B-2D3143D7492C}" destId="{6A877DAB-91D0-4C4F-8A78-C36D5593008F}" srcOrd="3" destOrd="0" presId="urn:microsoft.com/office/officeart/2008/layout/VerticalCurvedList"/>
    <dgm:cxn modelId="{E40A1DE4-C1EB-A845-B3E5-BD43360D92AD}" type="presParOf" srcId="{C8779380-1B81-5C40-ABA9-179A1F63EA00}" destId="{51085970-A237-AE46-B42E-6017498E0738}" srcOrd="1" destOrd="0" presId="urn:microsoft.com/office/officeart/2008/layout/VerticalCurvedList"/>
    <dgm:cxn modelId="{9349D961-793D-984E-B1FF-67265F37B9D1}" type="presParOf" srcId="{C8779380-1B81-5C40-ABA9-179A1F63EA00}" destId="{A270670F-0F21-754B-8A84-4CDC8C01EC66}" srcOrd="2" destOrd="0" presId="urn:microsoft.com/office/officeart/2008/layout/VerticalCurvedList"/>
    <dgm:cxn modelId="{E629B81B-8A01-904B-8FE8-AD32FD16AA12}" type="presParOf" srcId="{A270670F-0F21-754B-8A84-4CDC8C01EC66}" destId="{13D939EE-6A07-7340-9FF8-97318344A428}" srcOrd="0" destOrd="0" presId="urn:microsoft.com/office/officeart/2008/layout/VerticalCurvedList"/>
    <dgm:cxn modelId="{185475DB-ACA7-FE42-B85A-9B9C244C7DC8}" type="presParOf" srcId="{C8779380-1B81-5C40-ABA9-179A1F63EA00}" destId="{384155DC-978D-A947-A2CA-0B4E39FDEF6E}" srcOrd="3" destOrd="0" presId="urn:microsoft.com/office/officeart/2008/layout/VerticalCurvedList"/>
    <dgm:cxn modelId="{19269F2F-80F1-784A-B265-ADCA75A5A4AD}" type="presParOf" srcId="{C8779380-1B81-5C40-ABA9-179A1F63EA00}" destId="{53C4C09F-4E0E-BA4E-936C-2EC2BC8C5713}" srcOrd="4" destOrd="0" presId="urn:microsoft.com/office/officeart/2008/layout/VerticalCurvedList"/>
    <dgm:cxn modelId="{B4E448B8-8516-C24D-B8A2-2D773E1B07BB}" type="presParOf" srcId="{53C4C09F-4E0E-BA4E-936C-2EC2BC8C5713}" destId="{908F93B9-ADB4-9B45-9953-580832F1145C}" srcOrd="0" destOrd="0" presId="urn:microsoft.com/office/officeart/2008/layout/VerticalCurvedList"/>
    <dgm:cxn modelId="{B3A2A06C-B486-FF45-B2C1-0BB9B75D8AB5}" type="presParOf" srcId="{C8779380-1B81-5C40-ABA9-179A1F63EA00}" destId="{91D16499-12EE-4E4F-B401-6D5AE2135401}" srcOrd="5" destOrd="0" presId="urn:microsoft.com/office/officeart/2008/layout/VerticalCurvedList"/>
    <dgm:cxn modelId="{89341494-3215-B749-81DC-C85F670FFD70}" type="presParOf" srcId="{C8779380-1B81-5C40-ABA9-179A1F63EA00}" destId="{CAD85A58-09A9-AA44-83B6-5145277ADD89}" srcOrd="6" destOrd="0" presId="urn:microsoft.com/office/officeart/2008/layout/VerticalCurvedList"/>
    <dgm:cxn modelId="{5E7B3652-B1C2-D048-A9F8-C10ED701EC61}" type="presParOf" srcId="{CAD85A58-09A9-AA44-83B6-5145277ADD89}" destId="{D2898C07-752C-8B49-9E62-0D257BBC0285}" srcOrd="0" destOrd="0" presId="urn:microsoft.com/office/officeart/2008/layout/VerticalCurvedList"/>
    <dgm:cxn modelId="{78F0F217-88B9-8541-9C67-A000E0419E3D}" type="presParOf" srcId="{C8779380-1B81-5C40-ABA9-179A1F63EA00}" destId="{B2DFAB2D-98CE-D248-A352-92C6AA437D51}" srcOrd="7" destOrd="0" presId="urn:microsoft.com/office/officeart/2008/layout/VerticalCurvedList"/>
    <dgm:cxn modelId="{173E555C-FD7D-ED46-BE5B-55527FA747AE}" type="presParOf" srcId="{C8779380-1B81-5C40-ABA9-179A1F63EA00}" destId="{A5415507-C46B-9044-9792-AC2E5C4574A8}" srcOrd="8" destOrd="0" presId="urn:microsoft.com/office/officeart/2008/layout/VerticalCurvedList"/>
    <dgm:cxn modelId="{4FC4CA2E-1A3D-DB48-8BFE-013903735979}" type="presParOf" srcId="{A5415507-C46B-9044-9792-AC2E5C4574A8}" destId="{6200733A-1CB7-AB40-8E68-3F7DE6D29A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CONCLUSION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Document de reference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/>
            <a:t> INTRODUCTION </a:t>
          </a:r>
          <a:endParaRPr lang="en-US" sz="4000" noProof="0" dirty="0"/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6756" custLinFactNeighborX="-100000" custLinFactNeighborY="260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4553" custLinFactNeighborY="3124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 INTRODUCTION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-1246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 INTRODUCTION 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6756" custLinFactNeighborX="-100000" custLinFactNeighborY="260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1675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 ANTIPALUDIQUES ET CARDIOTOXICITE 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6756" custLinFactNeighborX="-100000" custLinFactNeighborY="260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4553" custLinFactNeighborY="3124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 ANTIPALUDIQUES ET CARDIOTOXICITE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6756" custLinFactNeighborX="-100000" custLinFactNeighborY="260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4553" custLinFactNeighborY="3124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 ANTIPALUDIQUES ET CARDIOTOXICITE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6756" custLinFactNeighborX="-100000" custLinFactNeighborY="260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4553" custLinFactNeighborY="3124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C16832-729B-ED4C-9F48-EB226B0756A5}" type="doc">
      <dgm:prSet loTypeId="urn:microsoft.com/office/officeart/2005/8/layout/vList3" loCatId="" qsTypeId="urn:microsoft.com/office/officeart/2005/8/quickstyle/simple1" qsCatId="simple" csTypeId="urn:microsoft.com/office/officeart/2005/8/colors/accent2_4" csCatId="accent2" phldr="1"/>
      <dgm:spPr/>
    </dgm:pt>
    <dgm:pt modelId="{736EB5A7-FFBD-224D-9775-3649FB377B95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noProof="0" dirty="0"/>
            <a:t> ANTIPALUDIQUES ET CARDIOTOXICITE</a:t>
          </a:r>
        </a:p>
      </dgm:t>
    </dgm:pt>
    <dgm:pt modelId="{EF346D8A-51C5-DF4F-B433-A98CB92B9E24}" type="parTrans" cxnId="{F18BE47B-A407-634C-A762-D1FB30EB1B59}">
      <dgm:prSet/>
      <dgm:spPr/>
      <dgm:t>
        <a:bodyPr/>
        <a:lstStyle/>
        <a:p>
          <a:endParaRPr lang="fr-FR"/>
        </a:p>
      </dgm:t>
    </dgm:pt>
    <dgm:pt modelId="{3EA3A8C2-619F-E441-8259-BB03CE4AFD09}" type="sibTrans" cxnId="{F18BE47B-A407-634C-A762-D1FB30EB1B59}">
      <dgm:prSet/>
      <dgm:spPr/>
      <dgm:t>
        <a:bodyPr/>
        <a:lstStyle/>
        <a:p>
          <a:endParaRPr lang="fr-FR"/>
        </a:p>
      </dgm:t>
    </dgm:pt>
    <dgm:pt modelId="{084752DA-D70A-374F-B2DA-AFF7DBFBCDED}" type="pres">
      <dgm:prSet presAssocID="{2FC16832-729B-ED4C-9F48-EB226B0756A5}" presName="linearFlow" presStyleCnt="0">
        <dgm:presLayoutVars>
          <dgm:dir/>
          <dgm:resizeHandles val="exact"/>
        </dgm:presLayoutVars>
      </dgm:prSet>
      <dgm:spPr/>
    </dgm:pt>
    <dgm:pt modelId="{9840DABF-A5D9-1F4B-AB75-89C308669852}" type="pres">
      <dgm:prSet presAssocID="{736EB5A7-FFBD-224D-9775-3649FB377B95}" presName="composite" presStyleCnt="0"/>
      <dgm:spPr/>
    </dgm:pt>
    <dgm:pt modelId="{502D202F-539D-C844-9CED-30F1132D3F4A}" type="pres">
      <dgm:prSet presAssocID="{736EB5A7-FFBD-224D-9775-3649FB377B95}" presName="imgShp" presStyleLbl="fgImgPlace1" presStyleIdx="0" presStyleCnt="1" custLinFactX="-83940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E6610C0-E2AE-854B-AF78-01B39DC9497E}" type="pres">
      <dgm:prSet presAssocID="{736EB5A7-FFBD-224D-9775-3649FB377B95}" presName="txShp" presStyleLbl="node1" presStyleIdx="0" presStyleCnt="1" custScaleX="145880" custScaleY="100000" custLinFactNeighborX="2248" custLinFactNeighborY="-1246">
        <dgm:presLayoutVars>
          <dgm:bulletEnabled val="1"/>
        </dgm:presLayoutVars>
      </dgm:prSet>
      <dgm:spPr/>
    </dgm:pt>
  </dgm:ptLst>
  <dgm:cxnLst>
    <dgm:cxn modelId="{F18BE47B-A407-634C-A762-D1FB30EB1B59}" srcId="{2FC16832-729B-ED4C-9F48-EB226B0756A5}" destId="{736EB5A7-FFBD-224D-9775-3649FB377B95}" srcOrd="0" destOrd="0" parTransId="{EF346D8A-51C5-DF4F-B433-A98CB92B9E24}" sibTransId="{3EA3A8C2-619F-E441-8259-BB03CE4AFD09}"/>
    <dgm:cxn modelId="{03DE11E5-C61E-A84B-8718-6A161AB17AB4}" type="presOf" srcId="{736EB5A7-FFBD-224D-9775-3649FB377B95}" destId="{AE6610C0-E2AE-854B-AF78-01B39DC9497E}" srcOrd="0" destOrd="0" presId="urn:microsoft.com/office/officeart/2005/8/layout/vList3"/>
    <dgm:cxn modelId="{A70758E7-D4FE-034A-9E93-77D2CCF758FC}" type="presOf" srcId="{2FC16832-729B-ED4C-9F48-EB226B0756A5}" destId="{084752DA-D70A-374F-B2DA-AFF7DBFBCDED}" srcOrd="0" destOrd="0" presId="urn:microsoft.com/office/officeart/2005/8/layout/vList3"/>
    <dgm:cxn modelId="{68737F7A-1024-6442-899A-FE8F05E7A4F9}" type="presParOf" srcId="{084752DA-D70A-374F-B2DA-AFF7DBFBCDED}" destId="{9840DABF-A5D9-1F4B-AB75-89C308669852}" srcOrd="0" destOrd="0" presId="urn:microsoft.com/office/officeart/2005/8/layout/vList3"/>
    <dgm:cxn modelId="{CA06B520-411C-FF49-8039-94C2FA264E1A}" type="presParOf" srcId="{9840DABF-A5D9-1F4B-AB75-89C308669852}" destId="{502D202F-539D-C844-9CED-30F1132D3F4A}" srcOrd="0" destOrd="0" presId="urn:microsoft.com/office/officeart/2005/8/layout/vList3"/>
    <dgm:cxn modelId="{3DEE73EE-9E8B-3542-82C3-751E1AA047E6}" type="presParOf" srcId="{9840DABF-A5D9-1F4B-AB75-89C308669852}" destId="{AE6610C0-E2AE-854B-AF78-01B39DC949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0"/>
          <a:ext cx="11827483" cy="86256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65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 IRSS-DRCO/URCN</a:t>
          </a:r>
        </a:p>
      </dsp:txBody>
      <dsp:txXfrm rot="10800000">
        <a:off x="580156" y="0"/>
        <a:ext cx="11611843" cy="862560"/>
      </dsp:txXfrm>
    </dsp:sp>
    <dsp:sp modelId="{502D202F-539D-C844-9CED-30F1132D3F4A}">
      <dsp:nvSpPr>
        <dsp:cNvPr id="0" name=""/>
        <dsp:cNvSpPr/>
      </dsp:nvSpPr>
      <dsp:spPr>
        <a:xfrm>
          <a:off x="24287" y="0"/>
          <a:ext cx="862560" cy="8625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0"/>
          <a:ext cx="11827483" cy="917718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89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ANTIPALUDIQUES ET CARDIOTOXICITE</a:t>
          </a:r>
        </a:p>
      </dsp:txBody>
      <dsp:txXfrm rot="10800000">
        <a:off x="593945" y="0"/>
        <a:ext cx="11598054" cy="917718"/>
      </dsp:txXfrm>
    </dsp:sp>
    <dsp:sp modelId="{502D202F-539D-C844-9CED-30F1132D3F4A}">
      <dsp:nvSpPr>
        <dsp:cNvPr id="0" name=""/>
        <dsp:cNvSpPr/>
      </dsp:nvSpPr>
      <dsp:spPr>
        <a:xfrm>
          <a:off x="0" y="897"/>
          <a:ext cx="917718" cy="9177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0"/>
          <a:ext cx="11827483" cy="917718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89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PALUDISME ET CARDIOTOXICITE</a:t>
          </a:r>
        </a:p>
      </dsp:txBody>
      <dsp:txXfrm rot="10800000">
        <a:off x="593945" y="0"/>
        <a:ext cx="11598054" cy="917718"/>
      </dsp:txXfrm>
    </dsp:sp>
    <dsp:sp modelId="{502D202F-539D-C844-9CED-30F1132D3F4A}">
      <dsp:nvSpPr>
        <dsp:cNvPr id="0" name=""/>
        <dsp:cNvSpPr/>
      </dsp:nvSpPr>
      <dsp:spPr>
        <a:xfrm>
          <a:off x="0" y="897"/>
          <a:ext cx="917718" cy="9177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ANTIPALUDIQUES</a:t>
          </a:r>
          <a:r>
            <a:rPr lang="en-US" sz="4000" kern="1200" baseline="0" noProof="0" dirty="0"/>
            <a:t> ET CARDIOTOXICITE</a:t>
          </a:r>
          <a:endParaRPr lang="en-US" sz="4000" kern="1200" noProof="0" dirty="0"/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26257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ANTIPALUDIQUES</a:t>
          </a:r>
          <a:r>
            <a:rPr lang="en-US" sz="4000" kern="1200" baseline="0" noProof="0" dirty="0"/>
            <a:t> ET CARDIOTOXICITE</a:t>
          </a:r>
          <a:endParaRPr lang="en-US" sz="4000" kern="1200" noProof="0" dirty="0"/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26257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/>
            <a:t>ANTIPALUDIQUES</a:t>
          </a:r>
          <a:r>
            <a:rPr lang="en-US" sz="4000" kern="1200" baseline="0" noProof="0"/>
            <a:t> ET CARDIOTOXICITE</a:t>
          </a:r>
          <a:endParaRPr lang="en-US" sz="4000" kern="1200" noProof="0" dirty="0"/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26257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/>
            <a:t>ANTIPALUDIQUES</a:t>
          </a:r>
          <a:r>
            <a:rPr lang="en-US" sz="4000" kern="1200" baseline="0" noProof="0"/>
            <a:t> ET CARDIOTOXICITE</a:t>
          </a:r>
          <a:endParaRPr lang="en-US" sz="4000" kern="1200" noProof="0" dirty="0"/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26257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/>
            <a:t>ANTIPALUDIQUES</a:t>
          </a:r>
          <a:r>
            <a:rPr lang="en-US" sz="4000" kern="1200" baseline="0" noProof="0"/>
            <a:t> ET CARDIOTOXICITE</a:t>
          </a:r>
          <a:endParaRPr lang="en-US" sz="4000" kern="1200" noProof="0" dirty="0"/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26257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/>
            <a:t>ANTIPALUDIQUES</a:t>
          </a:r>
          <a:r>
            <a:rPr lang="en-US" sz="4000" kern="1200" baseline="0" noProof="0"/>
            <a:t> ET CARDIOTOXICITE</a:t>
          </a:r>
          <a:endParaRPr lang="en-US" sz="4000" kern="1200" noProof="0" dirty="0"/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26257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ANTIPALUDIQUES</a:t>
          </a:r>
          <a:r>
            <a:rPr lang="en-US" sz="4000" kern="1200" baseline="0" noProof="0" dirty="0"/>
            <a:t> ET CARDIOTOXICITE</a:t>
          </a:r>
          <a:endParaRPr lang="en-US" sz="4000" kern="1200" noProof="0" dirty="0"/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26257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ANTIPALUDIQUES</a:t>
          </a:r>
          <a:r>
            <a:rPr lang="en-US" sz="4000" kern="1200" baseline="0" noProof="0" dirty="0"/>
            <a:t> ET CARDIOTOXICITE</a:t>
          </a:r>
          <a:endParaRPr lang="en-US" sz="4000" kern="1200" noProof="0" dirty="0"/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26257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F79E1-73AD-7E4C-A2BC-2BB0B4702E8F}">
      <dsp:nvSpPr>
        <dsp:cNvPr id="0" name=""/>
        <dsp:cNvSpPr/>
      </dsp:nvSpPr>
      <dsp:spPr>
        <a:xfrm>
          <a:off x="-5944668" y="-909694"/>
          <a:ext cx="7076913" cy="707691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85970-A237-AE46-B42E-6017498E0738}">
      <dsp:nvSpPr>
        <dsp:cNvPr id="0" name=""/>
        <dsp:cNvSpPr/>
      </dsp:nvSpPr>
      <dsp:spPr>
        <a:xfrm>
          <a:off x="607215" y="404198"/>
          <a:ext cx="6032363" cy="808817"/>
        </a:xfrm>
        <a:prstGeom prst="rect">
          <a:avLst/>
        </a:prstGeom>
        <a:solidFill>
          <a:srgbClr val="984F62">
            <a:alpha val="6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99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 err="1"/>
            <a:t>Essais</a:t>
          </a:r>
          <a:r>
            <a:rPr lang="en-US" sz="2400" kern="1200" noProof="0" dirty="0"/>
            <a:t> </a:t>
          </a:r>
          <a:r>
            <a:rPr lang="en-US" sz="2400" kern="1200" noProof="0" dirty="0" err="1"/>
            <a:t>cliniques</a:t>
          </a:r>
          <a:r>
            <a:rPr lang="en-US" sz="2400" kern="1200" noProof="0" dirty="0"/>
            <a:t>, Med et </a:t>
          </a:r>
          <a:r>
            <a:rPr lang="en-US" sz="2400" kern="1200" noProof="0" dirty="0" err="1"/>
            <a:t>Vaccins</a:t>
          </a:r>
          <a:endParaRPr lang="en-US" sz="2400" kern="1200" noProof="0" dirty="0"/>
        </a:p>
      </dsp:txBody>
      <dsp:txXfrm>
        <a:off x="607215" y="404198"/>
        <a:ext cx="6032363" cy="808817"/>
      </dsp:txXfrm>
    </dsp:sp>
    <dsp:sp modelId="{13D939EE-6A07-7340-9FF8-97318344A428}">
      <dsp:nvSpPr>
        <dsp:cNvPr id="0" name=""/>
        <dsp:cNvSpPr/>
      </dsp:nvSpPr>
      <dsp:spPr>
        <a:xfrm>
          <a:off x="87106" y="303096"/>
          <a:ext cx="1011022" cy="1011022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4155DC-978D-A947-A2CA-0B4E39FDEF6E}">
      <dsp:nvSpPr>
        <dsp:cNvPr id="0" name=""/>
        <dsp:cNvSpPr/>
      </dsp:nvSpPr>
      <dsp:spPr>
        <a:xfrm>
          <a:off x="1056330" y="1617635"/>
          <a:ext cx="5568650" cy="808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99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 err="1"/>
            <a:t>Système</a:t>
          </a:r>
          <a:r>
            <a:rPr lang="en-US" sz="2400" kern="1200" noProof="0" dirty="0"/>
            <a:t> de </a:t>
          </a:r>
          <a:r>
            <a:rPr lang="en-US" sz="2400" kern="1200" noProof="0" dirty="0" err="1"/>
            <a:t>Santé</a:t>
          </a:r>
          <a:r>
            <a:rPr lang="en-US" sz="2400" kern="1200" noProof="0" dirty="0"/>
            <a:t> </a:t>
          </a:r>
        </a:p>
      </dsp:txBody>
      <dsp:txXfrm>
        <a:off x="1056330" y="1617635"/>
        <a:ext cx="5568650" cy="808817"/>
      </dsp:txXfrm>
    </dsp:sp>
    <dsp:sp modelId="{908F93B9-ADB4-9B45-9953-580832F1145C}">
      <dsp:nvSpPr>
        <dsp:cNvPr id="0" name=""/>
        <dsp:cNvSpPr/>
      </dsp:nvSpPr>
      <dsp:spPr>
        <a:xfrm>
          <a:off x="550819" y="1516533"/>
          <a:ext cx="1011022" cy="1011022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D16499-12EE-4E4F-B401-6D5AE2135401}">
      <dsp:nvSpPr>
        <dsp:cNvPr id="0" name=""/>
        <dsp:cNvSpPr/>
      </dsp:nvSpPr>
      <dsp:spPr>
        <a:xfrm>
          <a:off x="1056330" y="2915884"/>
          <a:ext cx="5568650" cy="808817"/>
        </a:xfrm>
        <a:prstGeom prst="rect">
          <a:avLst/>
        </a:prstGeom>
        <a:solidFill>
          <a:srgbClr val="984F62">
            <a:alpha val="6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99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Recherche </a:t>
          </a:r>
          <a:r>
            <a:rPr lang="en-US" sz="2400" kern="1200" noProof="0" dirty="0" err="1"/>
            <a:t>Fondamentale</a:t>
          </a:r>
          <a:endParaRPr lang="en-US" sz="2400" kern="1200" noProof="0" dirty="0"/>
        </a:p>
      </dsp:txBody>
      <dsp:txXfrm>
        <a:off x="1056330" y="2915884"/>
        <a:ext cx="5568650" cy="808817"/>
      </dsp:txXfrm>
    </dsp:sp>
    <dsp:sp modelId="{D2898C07-752C-8B49-9E62-0D257BBC0285}">
      <dsp:nvSpPr>
        <dsp:cNvPr id="0" name=""/>
        <dsp:cNvSpPr/>
      </dsp:nvSpPr>
      <dsp:spPr>
        <a:xfrm>
          <a:off x="550819" y="2729969"/>
          <a:ext cx="1011022" cy="1011022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FAB2D-98CE-D248-A352-92C6AA437D51}">
      <dsp:nvSpPr>
        <dsp:cNvPr id="0" name=""/>
        <dsp:cNvSpPr/>
      </dsp:nvSpPr>
      <dsp:spPr>
        <a:xfrm>
          <a:off x="592617" y="4044508"/>
          <a:ext cx="6032363" cy="808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99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noProof="0" dirty="0"/>
            <a:t>Recherche opérationnelle</a:t>
          </a:r>
        </a:p>
      </dsp:txBody>
      <dsp:txXfrm>
        <a:off x="592617" y="4044508"/>
        <a:ext cx="6032363" cy="808817"/>
      </dsp:txXfrm>
    </dsp:sp>
    <dsp:sp modelId="{6200733A-1CB7-AB40-8E68-3F7DE6D29AB1}">
      <dsp:nvSpPr>
        <dsp:cNvPr id="0" name=""/>
        <dsp:cNvSpPr/>
      </dsp:nvSpPr>
      <dsp:spPr>
        <a:xfrm>
          <a:off x="87106" y="3943406"/>
          <a:ext cx="1011022" cy="1011022"/>
        </a:xfrm>
        <a:prstGeom prst="ellipse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0"/>
          <a:ext cx="11827483" cy="86256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65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CONCLUSION</a:t>
          </a:r>
        </a:p>
      </dsp:txBody>
      <dsp:txXfrm rot="10800000">
        <a:off x="580156" y="0"/>
        <a:ext cx="11611843" cy="862560"/>
      </dsp:txXfrm>
    </dsp:sp>
    <dsp:sp modelId="{502D202F-539D-C844-9CED-30F1132D3F4A}">
      <dsp:nvSpPr>
        <dsp:cNvPr id="0" name=""/>
        <dsp:cNvSpPr/>
      </dsp:nvSpPr>
      <dsp:spPr>
        <a:xfrm>
          <a:off x="24287" y="0"/>
          <a:ext cx="862560" cy="8625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0"/>
          <a:ext cx="11827483" cy="86256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65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Document de reference</a:t>
          </a:r>
        </a:p>
      </dsp:txBody>
      <dsp:txXfrm rot="10800000">
        <a:off x="580156" y="0"/>
        <a:ext cx="11611843" cy="862560"/>
      </dsp:txXfrm>
    </dsp:sp>
    <dsp:sp modelId="{502D202F-539D-C844-9CED-30F1132D3F4A}">
      <dsp:nvSpPr>
        <dsp:cNvPr id="0" name=""/>
        <dsp:cNvSpPr/>
      </dsp:nvSpPr>
      <dsp:spPr>
        <a:xfrm>
          <a:off x="24287" y="0"/>
          <a:ext cx="862560" cy="8625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0"/>
          <a:ext cx="11827483" cy="86256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65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/>
            <a:t> INTRODUCTION </a:t>
          </a:r>
          <a:endParaRPr lang="en-US" sz="4000" kern="1200" noProof="0" dirty="0"/>
        </a:p>
      </dsp:txBody>
      <dsp:txXfrm rot="10800000">
        <a:off x="580156" y="0"/>
        <a:ext cx="11611843" cy="862560"/>
      </dsp:txXfrm>
    </dsp:sp>
    <dsp:sp modelId="{502D202F-539D-C844-9CED-30F1132D3F4A}">
      <dsp:nvSpPr>
        <dsp:cNvPr id="0" name=""/>
        <dsp:cNvSpPr/>
      </dsp:nvSpPr>
      <dsp:spPr>
        <a:xfrm>
          <a:off x="0" y="0"/>
          <a:ext cx="862560" cy="8625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0"/>
          <a:ext cx="11827483" cy="918616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08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 INTRODUCTION</a:t>
          </a:r>
        </a:p>
      </dsp:txBody>
      <dsp:txXfrm rot="10800000">
        <a:off x="594170" y="0"/>
        <a:ext cx="11597829" cy="918616"/>
      </dsp:txXfrm>
    </dsp:sp>
    <dsp:sp modelId="{502D202F-539D-C844-9CED-30F1132D3F4A}">
      <dsp:nvSpPr>
        <dsp:cNvPr id="0" name=""/>
        <dsp:cNvSpPr/>
      </dsp:nvSpPr>
      <dsp:spPr>
        <a:xfrm>
          <a:off x="0" y="0"/>
          <a:ext cx="918616" cy="9186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0"/>
          <a:ext cx="11827483" cy="86256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65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 INTRODUCTION </a:t>
          </a:r>
        </a:p>
      </dsp:txBody>
      <dsp:txXfrm rot="10800000">
        <a:off x="580156" y="0"/>
        <a:ext cx="11611843" cy="862560"/>
      </dsp:txXfrm>
    </dsp:sp>
    <dsp:sp modelId="{502D202F-539D-C844-9CED-30F1132D3F4A}">
      <dsp:nvSpPr>
        <dsp:cNvPr id="0" name=""/>
        <dsp:cNvSpPr/>
      </dsp:nvSpPr>
      <dsp:spPr>
        <a:xfrm>
          <a:off x="0" y="0"/>
          <a:ext cx="862560" cy="8625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 ANTIPALUDIQUES ET CARDIOTOXICITE </a:t>
          </a:r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1991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 ANTIPALUDIQUES ET CARDIOTOXICITE</a:t>
          </a:r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1991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842"/>
          <a:ext cx="11827483" cy="86171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994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 ANTIPALUDIQUES ET CARDIOTOXICITE</a:t>
          </a:r>
        </a:p>
      </dsp:txBody>
      <dsp:txXfrm rot="10800000">
        <a:off x="579945" y="842"/>
        <a:ext cx="11612054" cy="861717"/>
      </dsp:txXfrm>
    </dsp:sp>
    <dsp:sp modelId="{502D202F-539D-C844-9CED-30F1132D3F4A}">
      <dsp:nvSpPr>
        <dsp:cNvPr id="0" name=""/>
        <dsp:cNvSpPr/>
      </dsp:nvSpPr>
      <dsp:spPr>
        <a:xfrm>
          <a:off x="1991" y="842"/>
          <a:ext cx="861717" cy="8617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10C0-E2AE-854B-AF78-01B39DC9497E}">
      <dsp:nvSpPr>
        <dsp:cNvPr id="0" name=""/>
        <dsp:cNvSpPr/>
      </dsp:nvSpPr>
      <dsp:spPr>
        <a:xfrm rot="10800000">
          <a:off x="364516" y="0"/>
          <a:ext cx="11827483" cy="917718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89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 ANTIPALUDIQUES ET CARDIOTOXICITE</a:t>
          </a:r>
        </a:p>
      </dsp:txBody>
      <dsp:txXfrm rot="10800000">
        <a:off x="593945" y="0"/>
        <a:ext cx="11598054" cy="917718"/>
      </dsp:txXfrm>
    </dsp:sp>
    <dsp:sp modelId="{502D202F-539D-C844-9CED-30F1132D3F4A}">
      <dsp:nvSpPr>
        <dsp:cNvPr id="0" name=""/>
        <dsp:cNvSpPr/>
      </dsp:nvSpPr>
      <dsp:spPr>
        <a:xfrm>
          <a:off x="0" y="897"/>
          <a:ext cx="917718" cy="9177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4617A72-FEF6-1C40-9397-BE86F9EBAE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6CF2F3-8A76-3245-8A29-EC45C8C83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1CE7A09-1618-5E4E-816A-6392EEC0FA4D}" type="datetime1">
              <a:rPr lang="en-US" smtClean="0"/>
              <a:t>10/28/21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F65CEF-F9B9-C94D-8623-1FE0B156BB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727752-945F-F243-80F1-FAE0B452D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C94217-5A6D-CA47-AF02-63AE124ACB1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41D4355-E6C0-4744-85C0-FC3B70513E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BCACA82-DA0B-EA4B-A5E5-F323EE142D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C2A7B241-5A6A-E949-A266-055BC8AFB039}" type="datetime1">
              <a:rPr lang="en-US" smtClean="0"/>
              <a:t>10/28/21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B361E04-7E38-764F-A8B1-2A8BBACF78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69F888F-AF5F-9546-8B9E-9E6D226094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3221089-FC90-F141-9138-DE0B25AE42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6B5C822-DA15-7E4F-9C2D-3EB6D74B0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8113C7-A2C2-5F4B-B1D1-B763B5A49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C4E6D17-639E-4C4D-B757-2E89096EBA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BF5518-0088-8547-A7C8-D8A87B78F6D6}" type="slidenum">
              <a:rPr lang="en-US" altLang="en-US" sz="1200" smtClean="0"/>
              <a:pPr/>
              <a:t>0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AEA3B54-A08E-2949-8050-B14D7A965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5712DB1-5944-234F-812F-826607F72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87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323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45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107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09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05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609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38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87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623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0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60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077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60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4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0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63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08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68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70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113C7-A2C2-5F4B-B1D1-B763B5A495A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90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>
            <a:extLst>
              <a:ext uri="{FF2B5EF4-FFF2-40B4-BE49-F238E27FC236}">
                <a16:creationId xmlns:a16="http://schemas.microsoft.com/office/drawing/2014/main" id="{060F69FB-53A9-FE44-A783-84D7F95E130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12800" y="6400800"/>
            <a:ext cx="104648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5CBDE3FF-C7A8-9341-9EA3-1812EDD94B6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3600" y="1700808"/>
            <a:ext cx="104648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Image 10">
            <a:extLst>
              <a:ext uri="{FF2B5EF4-FFF2-40B4-BE49-F238E27FC236}">
                <a16:creationId xmlns:a16="http://schemas.microsoft.com/office/drawing/2014/main" id="{9EFCE125-34BA-4A49-B436-A8ABFC18B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46114"/>
            <a:ext cx="962720" cy="74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3429000"/>
            <a:ext cx="10566400" cy="1143000"/>
          </a:xfrm>
        </p:spPr>
        <p:txBody>
          <a:bodyPr/>
          <a:lstStyle>
            <a:lvl1pPr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4800600"/>
            <a:ext cx="10566400" cy="762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462BA4-53F5-8941-8B19-A4D6D5BFC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371B6-FB0A-0C44-8E7B-EE35CD804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36800" y="6477000"/>
            <a:ext cx="3860800" cy="228600"/>
          </a:xfrm>
        </p:spPr>
        <p:txBody>
          <a:bodyPr/>
          <a:lstStyle>
            <a:lvl1pPr>
              <a:defRPr sz="1400" b="1" i="1"/>
            </a:lvl1pPr>
          </a:lstStyle>
          <a:p>
            <a:pPr>
              <a:defRPr/>
            </a:pPr>
            <a:r>
              <a:rPr lang="en-US"/>
              <a:t>C</a:t>
            </a:r>
            <a:r>
              <a:rPr lang="en-US" b="0"/>
              <a:t>linical </a:t>
            </a:r>
            <a:r>
              <a:rPr lang="en-US"/>
              <a:t>R</a:t>
            </a:r>
            <a:r>
              <a:rPr lang="en-US" b="0"/>
              <a:t>esearch </a:t>
            </a:r>
            <a:r>
              <a:rPr lang="en-US"/>
              <a:t>U</a:t>
            </a:r>
            <a:r>
              <a:rPr lang="en-US" b="0"/>
              <a:t>nit of </a:t>
            </a:r>
            <a:r>
              <a:rPr lang="en-US" err="1"/>
              <a:t>N</a:t>
            </a:r>
            <a:r>
              <a:rPr lang="en-US" b="0" err="1"/>
              <a:t>anoro</a:t>
            </a:r>
            <a:endParaRPr lang="en-US" b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6E49EF-DBF9-0D4D-B567-177363F5D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70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A531-297A-6F43-A0E4-3478747D4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7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F00DE-AF5F-274F-AA8C-63C356D68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7543-820B-A048-93E9-96CF35E6F4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8A74D-3EF0-C744-B656-A99A8DBC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C79-4F89-6645-9E8C-10DC7A138E7A}" type="slidenum">
              <a:rPr lang="en-US" altLang="en-US"/>
              <a:pPr>
                <a:defRPr/>
              </a:pPr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163173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6000" y="609600"/>
            <a:ext cx="2641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609600"/>
            <a:ext cx="7721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05172-7A71-C14B-9E3C-93033D9FE2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CCF6D-A2FF-AD4F-8B04-29543691B9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B6A86-9C7F-634B-93F9-08374372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503F-9637-3841-BBDA-40DE4A793508}" type="slidenum">
              <a:rPr lang="en-US" altLang="en-US"/>
              <a:pPr>
                <a:defRPr/>
              </a:pPr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47440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D3DFC-AA6F-6447-9F72-A9CE49449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37C88-BD6E-284A-9D24-95B3F6D5ADD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B8A7E-30A7-404D-BF05-C2C60C40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916F-7481-8A4B-8E07-693927EAB87D}" type="slidenum">
              <a:rPr lang="en-US" altLang="en-US"/>
              <a:pPr>
                <a:defRPr/>
              </a:pPr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2100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C9218-0525-E84A-A891-4423110E4D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9EA3-67CF-AE42-B548-D32423ADA3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6BB71-8699-F14C-B180-CA62237C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D54D-ECDF-D348-8CD4-8813E2C41F9D}" type="slidenum">
              <a:rPr lang="en-US" altLang="en-US"/>
              <a:pPr>
                <a:defRPr/>
              </a:pPr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69637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981200"/>
            <a:ext cx="5181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981200"/>
            <a:ext cx="5181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9E524-F28B-744F-9FBE-7B8E54BD5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58B796-EF98-1D47-B300-111E149DB44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51E7-E85D-8F4A-A6E8-08A62A5A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A093-7A94-3F47-984B-B6267FE85D49}" type="slidenum">
              <a:rPr lang="en-US" altLang="en-US"/>
              <a:pPr>
                <a:defRPr/>
              </a:pPr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24631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D8372-5AC3-2B4B-8931-C5C1779D3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BC0F531-1D14-3444-A181-502E4BBA31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C95EC-A2C7-1C4D-88F0-BBF3599B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2AEB-BDCA-6B4D-A677-E2AD5CF45CF1}" type="slidenum">
              <a:rPr lang="en-US" altLang="en-US"/>
              <a:pPr>
                <a:defRPr/>
              </a:pPr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121886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B26A9-BF45-0748-9CDA-E895840D2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110E-659B-2940-B294-8A336B0EE7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2BB92-8AA4-7142-935F-6A75D713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E023-299C-124F-8529-28B14D2AF3ED}" type="slidenum">
              <a:rPr lang="en-US" altLang="en-US"/>
              <a:pPr>
                <a:defRPr/>
              </a:pPr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25422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652D29-B96B-AE43-8D14-46326DE9B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07506-9C77-0B49-B677-45AB21B8448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4195E-4BD5-7849-A18D-2FDE50FF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CE9C-F6EE-A341-9227-492B78ABE46D}" type="slidenum">
              <a:rPr lang="en-US" altLang="en-US"/>
              <a:pPr>
                <a:defRPr/>
              </a:pPr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23342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54DF2-1EB9-4E4F-9756-0459386FD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79F8B5-B22C-B149-87D4-0BEDAA53EE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D3D5D-1901-7440-B622-D69018CD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9883-9200-7243-9ADC-99712BB67E2D}" type="slidenum">
              <a:rPr lang="en-US" altLang="en-US"/>
              <a:pPr>
                <a:defRPr/>
              </a:pPr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4057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3F2EC-80B5-5741-9842-566E6A303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687F32-C284-B449-8FB4-727A0027C2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671AF-0C9A-6545-927A-B0D65977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1394-64AD-254C-8E4A-66156D033492}" type="slidenum">
              <a:rPr lang="en-US" altLang="en-US"/>
              <a:pPr>
                <a:defRPr/>
              </a:pPr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1280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FFA2C6-733E-974A-843D-58660062F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609600"/>
            <a:ext cx="1056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FAB94D-49CD-1A45-A78F-E23D74CA3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C8F62D-853B-B046-B2D0-B07CACBB5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35200" y="64770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Clinical Research Unit of Nanoro</a:t>
            </a:r>
            <a:endParaRPr lang="en-US" sz="1400"/>
          </a:p>
        </p:txBody>
      </p:sp>
      <p:sp>
        <p:nvSpPr>
          <p:cNvPr id="2" name="Line 8">
            <a:extLst>
              <a:ext uri="{FF2B5EF4-FFF2-40B4-BE49-F238E27FC236}">
                <a16:creationId xmlns:a16="http://schemas.microsoft.com/office/drawing/2014/main" id="{7750B635-AA30-234F-80A3-9CCAAFAEF77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12800" y="6400800"/>
            <a:ext cx="93472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903B423-9E12-4446-8945-46C9C4BDA6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477000"/>
            <a:ext cx="142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BDF743F-AF4E-0841-9BF5-7DE8E9B94F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162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/>
            </a:lvl1pPr>
          </a:lstStyle>
          <a:p>
            <a:pPr>
              <a:defRPr/>
            </a:pPr>
            <a:fld id="{18A7A5EE-0E18-5444-88FF-CAB41C3316A9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20135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20135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20135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20135"/>
          </a:solidFill>
          <a:latin typeface="Arial" charset="0"/>
          <a:ea typeface="ＭＳ Ｐゴシック" pitchFamily="1" charset="-128"/>
        </a:defRPr>
      </a:lvl9pPr>
    </p:titleStyle>
    <p:bodyStyle>
      <a:lvl1pPr marL="187325" indent="-1873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63575" indent="-2809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39825" indent="-1873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MS PGothic" pitchFamily="34" charset="-128"/>
        </a:defRPr>
      </a:lvl3pPr>
      <a:lvl4pPr marL="1616075" indent="-2809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MS PGothic" pitchFamily="34" charset="-128"/>
        </a:defRPr>
      </a:lvl4pPr>
      <a:lvl5pPr marL="1998663" indent="-18732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MS PGothic" pitchFamily="34" charset="-128"/>
        </a:defRPr>
      </a:lvl5pPr>
      <a:lvl6pPr marL="2455863" indent="-18732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6pPr>
      <a:lvl7pPr marL="2913063" indent="-18732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7pPr>
      <a:lvl8pPr marL="3370263" indent="-18732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8pPr>
      <a:lvl9pPr marL="3827463" indent="-18732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nocentvalea@crun.b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run.bf/" TargetMode="External"/><Relationship Id="rId4" Type="http://schemas.openxmlformats.org/officeDocument/2006/relationships/hyperlink" Target="mailto:innocentvalea@hot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h.org/fileadmin/Public_Web_Site/ICH_Products/Guidelines/Efficacy/E14/E14_Guideline.pdf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37E7CC8-F636-454E-BDC8-01347A984B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6738" y="2060849"/>
            <a:ext cx="10941050" cy="2016224"/>
          </a:xfrm>
        </p:spPr>
        <p:txBody>
          <a:bodyPr anchor="ctr"/>
          <a:lstStyle/>
          <a:p>
            <a:pPr algn="ctr" eaLnBrk="1" hangingPunct="1"/>
            <a:r>
              <a:rPr lang="en-US" altLang="fr-FR" sz="6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Toxicité</a:t>
            </a:r>
            <a:r>
              <a:rPr lang="en-US" altLang="fr-FR" sz="6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6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cardiaque</a:t>
            </a:r>
            <a:r>
              <a:rPr lang="en-US" altLang="fr-FR" sz="6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fr-FR" sz="6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6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en-US" altLang="fr-FR" sz="6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antipaludiques</a:t>
            </a:r>
            <a:endParaRPr lang="en-US" altLang="en-US" sz="6000" b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6529DF0-0E21-6542-8E27-B9BF7D4B59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3900" y="5394225"/>
            <a:ext cx="10566400" cy="8430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fr-FR" altLang="fr-FR" sz="2400" baseline="30000" dirty="0">
                <a:latin typeface="Arial Rounded MT Bold" panose="020F0704030504030204" pitchFamily="34" charset="77"/>
              </a:rPr>
              <a:t>Dr Innocent </a:t>
            </a:r>
            <a:r>
              <a:rPr lang="fr-FR" altLang="fr-FR" sz="2400" baseline="30000" dirty="0" err="1">
                <a:latin typeface="Arial Rounded MT Bold" panose="020F0704030504030204" pitchFamily="34" charset="77"/>
              </a:rPr>
              <a:t>Valea</a:t>
            </a:r>
            <a:r>
              <a:rPr lang="fr-FR" altLang="fr-FR" sz="2400" baseline="30000" dirty="0">
                <a:latin typeface="Arial Rounded MT Bold" panose="020F0704030504030204" pitchFamily="34" charset="77"/>
              </a:rPr>
              <a:t> </a:t>
            </a:r>
            <a:r>
              <a:rPr lang="fr-FR" altLang="fr-FR" sz="2400" i="1" baseline="30000" dirty="0" err="1">
                <a:latin typeface="Arial Rounded MT Bold" panose="020F0704030504030204" pitchFamily="34" charset="77"/>
              </a:rPr>
              <a:t>PharmD</a:t>
            </a:r>
            <a:r>
              <a:rPr lang="fr-FR" altLang="fr-FR" sz="2400" baseline="30000" dirty="0">
                <a:latin typeface="Arial Rounded MT Bold" panose="020F0704030504030204" pitchFamily="34" charset="77"/>
              </a:rPr>
              <a:t>, </a:t>
            </a:r>
            <a:r>
              <a:rPr lang="fr-FR" altLang="fr-FR" sz="2400" i="1" baseline="30000" dirty="0">
                <a:latin typeface="Arial Rounded MT Bold" panose="020F0704030504030204" pitchFamily="34" charset="77"/>
              </a:rPr>
              <a:t>PhD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2400" baseline="30000" dirty="0">
                <a:latin typeface="Arial Rounded MT Bold" panose="020F0704030504030204" pitchFamily="34" charset="77"/>
              </a:rPr>
              <a:t>IRSS-DRCO, </a:t>
            </a:r>
            <a:r>
              <a:rPr lang="fr-FR" altLang="fr-FR" sz="2400" baseline="30000" dirty="0" err="1">
                <a:latin typeface="Arial Rounded MT Bold" panose="020F0704030504030204" pitchFamily="34" charset="77"/>
              </a:rPr>
              <a:t>Clinical</a:t>
            </a:r>
            <a:r>
              <a:rPr lang="fr-FR" altLang="fr-FR" sz="2400" baseline="30000" dirty="0">
                <a:latin typeface="Arial Rounded MT Bold" panose="020F0704030504030204" pitchFamily="34" charset="77"/>
              </a:rPr>
              <a:t> </a:t>
            </a:r>
            <a:r>
              <a:rPr lang="fr-FR" altLang="fr-FR" sz="2400" baseline="30000" dirty="0" err="1">
                <a:latin typeface="Arial Rounded MT Bold" panose="020F0704030504030204" pitchFamily="34" charset="77"/>
              </a:rPr>
              <a:t>Researh</a:t>
            </a:r>
            <a:r>
              <a:rPr lang="fr-FR" altLang="fr-FR" sz="2400" baseline="30000" dirty="0">
                <a:latin typeface="Arial Rounded MT Bold" panose="020F0704030504030204" pitchFamily="34" charset="77"/>
              </a:rPr>
              <a:t> Unit of </a:t>
            </a:r>
            <a:r>
              <a:rPr lang="fr-FR" altLang="fr-FR" sz="2400" baseline="30000" dirty="0" err="1">
                <a:latin typeface="Arial Rounded MT Bold" panose="020F0704030504030204" pitchFamily="34" charset="77"/>
              </a:rPr>
              <a:t>Nanoro</a:t>
            </a:r>
            <a:endParaRPr lang="fr-FR" altLang="fr-FR" sz="2400" baseline="30000" dirty="0">
              <a:latin typeface="Arial Rounded MT Bold" panose="020F070403050403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E347A-AB9E-4949-AD97-3F39784C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62" y="6475896"/>
            <a:ext cx="5753075" cy="38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57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398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1607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4pPr>
            <a:lvl5pPr marL="19986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5pPr>
            <a:lvl6pPr marL="2455863" indent="-18732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13063" indent="-18732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370263" indent="-18732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27463" indent="-18732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fr-FR" altLang="fr-FR" sz="1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e-mail</a:t>
            </a:r>
            <a:r>
              <a:rPr lang="fr-FR" altLang="fr-FR" kern="0" dirty="0">
                <a:solidFill>
                  <a:schemeClr val="accent2"/>
                </a:solidFill>
              </a:rPr>
              <a:t>:</a:t>
            </a:r>
            <a:r>
              <a:rPr lang="fr-FR" altLang="fr-FR" kern="0" dirty="0">
                <a:solidFill>
                  <a:srgbClr val="FF9900"/>
                </a:solidFill>
              </a:rPr>
              <a:t> </a:t>
            </a:r>
            <a:r>
              <a:rPr lang="fr-FR" altLang="fr-FR" kern="0" dirty="0">
                <a:hlinkClick r:id="rId3"/>
              </a:rPr>
              <a:t>innocentvalea@crun.bf</a:t>
            </a:r>
            <a:r>
              <a:rPr lang="fr-FR" altLang="fr-FR" kern="0" dirty="0"/>
              <a:t>, </a:t>
            </a:r>
            <a:r>
              <a:rPr lang="fr-FR" altLang="fr-FR" kern="0" dirty="0">
                <a:hlinkClick r:id="rId4"/>
              </a:rPr>
              <a:t>innocentvalea@hotmail.com</a:t>
            </a:r>
            <a:r>
              <a:rPr lang="fr-FR" altLang="fr-FR" kern="0" dirty="0"/>
              <a:t> 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2535D9-9670-FC4A-B27A-1033D3DC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2" y="1340768"/>
            <a:ext cx="27010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57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398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1607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4pPr>
            <a:lvl5pPr marL="19986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5pPr>
            <a:lvl6pPr marL="2455863" indent="-18732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13063" indent="-18732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370263" indent="-18732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27463" indent="-18732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fr-FR" altLang="fr-FR" sz="1100" b="1" dirty="0">
                <a:solidFill>
                  <a:srgbClr val="0070C0"/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fr-FR" altLang="fr-FR" sz="1100" kern="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crun.bf</a:t>
            </a:r>
            <a:r>
              <a:rPr lang="fr-FR" altLang="fr-FR" sz="1100" kern="0" dirty="0">
                <a:solidFill>
                  <a:srgbClr val="0070C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0371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294216"/>
              </p:ext>
            </p:extLst>
          </p:nvPr>
        </p:nvGraphicFramePr>
        <p:xfrm>
          <a:off x="1" y="-9896"/>
          <a:ext cx="12192000" cy="91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97EAFA4-B311-4443-8A4B-6A98914022B8}"/>
              </a:ext>
            </a:extLst>
          </p:cNvPr>
          <p:cNvSpPr/>
          <p:nvPr/>
        </p:nvSpPr>
        <p:spPr>
          <a:xfrm>
            <a:off x="407368" y="908720"/>
            <a:ext cx="11521280" cy="518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0C0C0C"/>
                </a:solidFill>
                <a:latin typeface="+mn-lt"/>
              </a:rPr>
              <a:t>Effets du paludisme sur le système cardiovasculaire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0C0C"/>
                </a:solidFill>
                <a:latin typeface="+mn-lt"/>
              </a:rPr>
              <a:t>Paludisme simple: Fièvre associée à des nausées, vomissements, hypotension orthostatique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0C0C"/>
                </a:solidFill>
                <a:latin typeface="+mn-lt"/>
              </a:rPr>
              <a:t>Paludisme grave: multiples disfonctionnements organiques </a:t>
            </a:r>
            <a:r>
              <a:rPr lang="fr-FR" sz="2800" dirty="0" err="1">
                <a:solidFill>
                  <a:srgbClr val="0C0C0C"/>
                </a:solidFill>
                <a:latin typeface="+mn-lt"/>
              </a:rPr>
              <a:t>dûs</a:t>
            </a:r>
            <a:r>
              <a:rPr lang="fr-FR" sz="2800" dirty="0">
                <a:solidFill>
                  <a:srgbClr val="0C0C0C"/>
                </a:solidFill>
                <a:latin typeface="+mn-lt"/>
              </a:rPr>
              <a:t> à la séquestration des GR parasités, y compris dans les capillaires du myocarde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latin typeface="+mn-lt"/>
              </a:rPr>
              <a:t>Pas d’évidence de myocardite ou de dysfonctionnement myocardique</a:t>
            </a:r>
            <a:endParaRPr lang="fr-FR" sz="2800" dirty="0">
              <a:solidFill>
                <a:srgbClr val="0C0C0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latin typeface="+mn-lt"/>
              </a:rPr>
              <a:t>Effets significatifs sur l'intervalle QT </a:t>
            </a:r>
          </a:p>
        </p:txBody>
      </p:sp>
    </p:spTree>
    <p:extLst>
      <p:ext uri="{BB962C8B-B14F-4D97-AF65-F5344CB8AC3E}">
        <p14:creationId xmlns:p14="http://schemas.microsoft.com/office/powerpoint/2010/main" val="121671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/>
        </p:nvGraphicFramePr>
        <p:xfrm>
          <a:off x="1" y="-9896"/>
          <a:ext cx="12192000" cy="91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97EAFA4-B311-4443-8A4B-6A98914022B8}"/>
              </a:ext>
            </a:extLst>
          </p:cNvPr>
          <p:cNvSpPr/>
          <p:nvPr/>
        </p:nvSpPr>
        <p:spPr>
          <a:xfrm>
            <a:off x="551384" y="1260043"/>
            <a:ext cx="112332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C0C0C"/>
                </a:solidFill>
                <a:latin typeface="+mn-lt"/>
              </a:rPr>
              <a:t>Effets du paludisme sur le système cardiovasculaire</a:t>
            </a:r>
          </a:p>
          <a:p>
            <a:endParaRPr lang="fr-FR" sz="2800" b="1" dirty="0">
              <a:solidFill>
                <a:srgbClr val="0C0C0C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fr-FR" sz="2800" dirty="0">
                <a:latin typeface="+mn-lt"/>
              </a:rPr>
              <a:t>Avant le traitement: fièvre,  anxiété, tachycardies, anorexiques </a:t>
            </a:r>
          </a:p>
          <a:p>
            <a:pPr marL="342900" indent="-342900">
              <a:buFontTx/>
              <a:buChar char="-"/>
            </a:pPr>
            <a:r>
              <a:rPr lang="fr-FR" sz="2800" dirty="0">
                <a:latin typeface="+mn-lt"/>
              </a:rPr>
              <a:t>Activation du système nerveux sympathique et l'intervalle QT est raccourci.</a:t>
            </a:r>
          </a:p>
          <a:p>
            <a:pPr marL="342900" indent="-342900">
              <a:buFontTx/>
              <a:buChar char="-"/>
            </a:pPr>
            <a:r>
              <a:rPr lang="fr-FR" sz="2800" dirty="0">
                <a:latin typeface="+mn-lt"/>
              </a:rPr>
              <a:t>Au fur et à mesure que le patient récupère, souvent allongé au lit, la fièvre se dissipe, l'appétit revient, la fréquence cardiaque diminue et l'intervalle QT s'allonge. </a:t>
            </a:r>
          </a:p>
          <a:p>
            <a:pPr marL="342900" indent="-342900">
              <a:buFontTx/>
              <a:buChar char="-"/>
            </a:pPr>
            <a:r>
              <a:rPr lang="fr-FR" sz="2800" dirty="0">
                <a:latin typeface="+mn-lt"/>
              </a:rPr>
              <a:t>La différence entre l'intervalle QT raccourci avant le traitement et l'intervalle QT normalisé au jour 3 peut être attribuée à tort à un effet médicamenteux</a:t>
            </a:r>
            <a:endParaRPr lang="fr-FR" sz="2800" dirty="0">
              <a:solidFill>
                <a:srgbClr val="0C0C0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60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282102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3D1EBBC-FDB8-5D40-8D21-9B2CBDB0D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9576" y="1412776"/>
            <a:ext cx="9575734" cy="5184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36C7F2-9524-B042-8774-7394855C198A}"/>
              </a:ext>
            </a:extLst>
          </p:cNvPr>
          <p:cNvSpPr/>
          <p:nvPr/>
        </p:nvSpPr>
        <p:spPr bwMode="auto">
          <a:xfrm>
            <a:off x="2423592" y="5157192"/>
            <a:ext cx="2520280" cy="288032"/>
          </a:xfrm>
          <a:prstGeom prst="rect">
            <a:avLst/>
          </a:prstGeom>
          <a:solidFill>
            <a:srgbClr val="FF0000">
              <a:alpha val="2807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F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E925D-CB88-F44F-A3F1-BDF1615E88DF}"/>
              </a:ext>
            </a:extLst>
          </p:cNvPr>
          <p:cNvSpPr txBox="1"/>
          <p:nvPr/>
        </p:nvSpPr>
        <p:spPr>
          <a:xfrm>
            <a:off x="0" y="87910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5225" indent="-1165225"/>
            <a:r>
              <a:rPr lang="fr-FR" dirty="0"/>
              <a:t>Table 1: Décès après traitement antipaludique dans les essais d'efficacité (rétrospectif)</a:t>
            </a:r>
            <a:endParaRPr lang="en-BF" dirty="0"/>
          </a:p>
        </p:txBody>
      </p:sp>
    </p:spTree>
    <p:extLst>
      <p:ext uri="{BB962C8B-B14F-4D97-AF65-F5344CB8AC3E}">
        <p14:creationId xmlns:p14="http://schemas.microsoft.com/office/powerpoint/2010/main" val="177884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940974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84A1E76-BF7E-524C-AC7F-A9BBB459E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4643" y="1707922"/>
            <a:ext cx="9574722" cy="4666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9DE85-7F86-BC45-911D-41C83A61BA60}"/>
              </a:ext>
            </a:extLst>
          </p:cNvPr>
          <p:cNvSpPr txBox="1"/>
          <p:nvPr/>
        </p:nvSpPr>
        <p:spPr>
          <a:xfrm>
            <a:off x="191344" y="1052736"/>
            <a:ext cx="1188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5225" indent="-1165225"/>
            <a:r>
              <a:rPr lang="fr-FR" dirty="0"/>
              <a:t>Table 2: Morts subites inexpliquées suite à un traitement antipaludique avec DHA-PPQ</a:t>
            </a:r>
            <a:endParaRPr lang="en-BF" dirty="0"/>
          </a:p>
        </p:txBody>
      </p:sp>
    </p:spTree>
    <p:extLst>
      <p:ext uri="{BB962C8B-B14F-4D97-AF65-F5344CB8AC3E}">
        <p14:creationId xmlns:p14="http://schemas.microsoft.com/office/powerpoint/2010/main" val="170022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939343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2619588-1DB9-BC4E-B12F-69EC6573F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623" y="1511223"/>
            <a:ext cx="10423437" cy="50141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31108D-C75F-E148-9184-D736C4E3F883}"/>
              </a:ext>
            </a:extLst>
          </p:cNvPr>
          <p:cNvSpPr/>
          <p:nvPr/>
        </p:nvSpPr>
        <p:spPr>
          <a:xfrm>
            <a:off x="659396" y="1049558"/>
            <a:ext cx="10873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5225" indent="-1165225"/>
            <a:r>
              <a:rPr lang="fr-FR" dirty="0"/>
              <a:t>Table 3: Études d'élimination du paludisme avec DHA-PPQ en MDA</a:t>
            </a:r>
            <a:endParaRPr lang="en-BF" dirty="0"/>
          </a:p>
        </p:txBody>
      </p:sp>
    </p:spTree>
    <p:extLst>
      <p:ext uri="{BB962C8B-B14F-4D97-AF65-F5344CB8AC3E}">
        <p14:creationId xmlns:p14="http://schemas.microsoft.com/office/powerpoint/2010/main" val="305542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/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31108D-C75F-E148-9184-D736C4E3F883}"/>
              </a:ext>
            </a:extLst>
          </p:cNvPr>
          <p:cNvSpPr/>
          <p:nvPr/>
        </p:nvSpPr>
        <p:spPr>
          <a:xfrm>
            <a:off x="659396" y="1149269"/>
            <a:ext cx="10873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5225" indent="-1165225"/>
            <a:r>
              <a:rPr lang="fr-FR" dirty="0"/>
              <a:t>Table 4: Morts subites inexpliquées répertoriées dans les bases de données de sécurité des sociétés pharmaceutiques</a:t>
            </a:r>
            <a:endParaRPr lang="en-BF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3315B-060C-C546-8D56-65A82F03C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440" y="2276872"/>
            <a:ext cx="10977853" cy="30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2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/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012C2E8-132F-EB45-BC47-870F70A687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489" y="836712"/>
            <a:ext cx="9380744" cy="55202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E07258-A116-D04C-954E-3F65E0DF2E54}"/>
              </a:ext>
            </a:extLst>
          </p:cNvPr>
          <p:cNvSpPr/>
          <p:nvPr/>
        </p:nvSpPr>
        <p:spPr>
          <a:xfrm>
            <a:off x="1487489" y="6392361"/>
            <a:ext cx="9145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F" sz="1200" dirty="0">
                <a:solidFill>
                  <a:srgbClr val="0070C0"/>
                </a:solidFill>
              </a:rPr>
              <a:t>﻿http://www.pubmedcentral.nih.gov/articlerender.fcgi?artid=4405867&amp;tool=pmcentrez&amp;rendertype=abstract </a:t>
            </a:r>
          </a:p>
        </p:txBody>
      </p:sp>
    </p:spTree>
    <p:extLst>
      <p:ext uri="{BB962C8B-B14F-4D97-AF65-F5344CB8AC3E}">
        <p14:creationId xmlns:p14="http://schemas.microsoft.com/office/powerpoint/2010/main" val="162882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/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D791C41-D721-5D4C-8AE1-AAF5F74ED7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912" y="1095503"/>
            <a:ext cx="6392788" cy="3913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37793-9015-9F48-9EAF-3EBDBBEEEE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06" y="3789040"/>
            <a:ext cx="11052794" cy="24482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4A859-8A8E-B748-838B-60301ACCFDD0}"/>
              </a:ext>
            </a:extLst>
          </p:cNvPr>
          <p:cNvSpPr/>
          <p:nvPr/>
        </p:nvSpPr>
        <p:spPr bwMode="auto">
          <a:xfrm>
            <a:off x="715914" y="4725144"/>
            <a:ext cx="10832180" cy="288032"/>
          </a:xfrm>
          <a:prstGeom prst="rect">
            <a:avLst/>
          </a:prstGeom>
          <a:solidFill>
            <a:srgbClr val="FF0000">
              <a:alpha val="987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F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C032C8-5528-D347-963A-AC8EE23770E8}"/>
              </a:ext>
            </a:extLst>
          </p:cNvPr>
          <p:cNvSpPr/>
          <p:nvPr/>
        </p:nvSpPr>
        <p:spPr>
          <a:xfrm>
            <a:off x="495300" y="1123032"/>
            <a:ext cx="4831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Taux d'incidence des événements signalés (codification </a:t>
            </a:r>
            <a:r>
              <a:rPr lang="fr-FR" dirty="0" err="1"/>
              <a:t>MedDRA</a:t>
            </a:r>
            <a:r>
              <a:rPr lang="fr-FR" dirty="0"/>
              <a:t>®) (N = 10925)</a:t>
            </a:r>
            <a:endParaRPr lang="en-BF" dirty="0"/>
          </a:p>
        </p:txBody>
      </p:sp>
    </p:spTree>
    <p:extLst>
      <p:ext uri="{BB962C8B-B14F-4D97-AF65-F5344CB8AC3E}">
        <p14:creationId xmlns:p14="http://schemas.microsoft.com/office/powerpoint/2010/main" val="246809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/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6F78CC6-2FDE-2B40-8345-2C5C3AD00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67" y="1943271"/>
            <a:ext cx="11700271" cy="35739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C4538B-CE0C-544D-BC65-971B6B63ECFA}"/>
              </a:ext>
            </a:extLst>
          </p:cNvPr>
          <p:cNvSpPr/>
          <p:nvPr/>
        </p:nvSpPr>
        <p:spPr>
          <a:xfrm>
            <a:off x="407367" y="1167135"/>
            <a:ext cx="11377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Paramètres ECG (moyennes en ms) à j1, j3 </a:t>
            </a:r>
            <a:r>
              <a:rPr lang="fr-FR" dirty="0" err="1"/>
              <a:t>pré-dose</a:t>
            </a:r>
            <a:r>
              <a:rPr lang="fr-FR" dirty="0"/>
              <a:t>, j3 post dose et j7</a:t>
            </a:r>
            <a:endParaRPr lang="en-BF" dirty="0"/>
          </a:p>
        </p:txBody>
      </p:sp>
    </p:spTree>
    <p:extLst>
      <p:ext uri="{BB962C8B-B14F-4D97-AF65-F5344CB8AC3E}">
        <p14:creationId xmlns:p14="http://schemas.microsoft.com/office/powerpoint/2010/main" val="3038022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223508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9C09ED6-8780-564D-9411-A9A58D9CFEF1}"/>
              </a:ext>
            </a:extLst>
          </p:cNvPr>
          <p:cNvSpPr/>
          <p:nvPr/>
        </p:nvSpPr>
        <p:spPr>
          <a:xfrm>
            <a:off x="479376" y="1189196"/>
            <a:ext cx="11377264" cy="483209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err="1"/>
              <a:t>Halofantrine</a:t>
            </a:r>
            <a:r>
              <a:rPr lang="fr-FR" sz="2800" dirty="0"/>
              <a:t> associée au grand allongement du </a:t>
            </a:r>
            <a:r>
              <a:rPr lang="fr-FR" sz="2800" dirty="0" err="1"/>
              <a:t>QTc</a:t>
            </a:r>
            <a:r>
              <a:rPr lang="fr-FR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La </a:t>
            </a:r>
            <a:r>
              <a:rPr lang="fr-FR" sz="2800" dirty="0" err="1"/>
              <a:t>pyronaridine-artésunate</a:t>
            </a:r>
            <a:r>
              <a:rPr lang="fr-FR" sz="2800" dirty="0"/>
              <a:t> a été associée au plus faible allongement du </a:t>
            </a:r>
            <a:r>
              <a:rPr lang="fr-FR" sz="2800" dirty="0" err="1"/>
              <a:t>QTc</a:t>
            </a:r>
            <a:endParaRPr lang="en-BF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La DHA-PPQ et l'ASAQ ont été associées à des degrés comparables d'allongement du </a:t>
            </a:r>
            <a:r>
              <a:rPr lang="fr-FR" sz="2800" dirty="0" err="1"/>
              <a:t>QTc</a:t>
            </a:r>
            <a:r>
              <a:rPr lang="fr-FR" sz="2800" dirty="0"/>
              <a:t> chez les patients atteints de paludisme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L'allongement du </a:t>
            </a:r>
            <a:r>
              <a:rPr lang="fr-FR" sz="2800" dirty="0" err="1"/>
              <a:t>QTc</a:t>
            </a:r>
            <a:r>
              <a:rPr lang="fr-FR" sz="2800" dirty="0"/>
              <a:t> associé à la DHA-PPQ s'est avéré similaire chez les patients atteints de paludisme et les sujets sains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L'AL a été associée à un allongement du </a:t>
            </a:r>
            <a:r>
              <a:rPr lang="fr-FR" sz="2800" dirty="0" err="1"/>
              <a:t>QTc</a:t>
            </a:r>
            <a:r>
              <a:rPr lang="fr-FR" sz="2800" dirty="0"/>
              <a:t> plus faible que la DHA-PPQ chez les patients atteints de paludisme et chez les sujets sains </a:t>
            </a:r>
          </a:p>
        </p:txBody>
      </p:sp>
    </p:spTree>
    <p:extLst>
      <p:ext uri="{BB962C8B-B14F-4D97-AF65-F5344CB8AC3E}">
        <p14:creationId xmlns:p14="http://schemas.microsoft.com/office/powerpoint/2010/main" val="160663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" y="1124744"/>
            <a:ext cx="5742826" cy="5257524"/>
          </a:xfrm>
          <a:prstGeom prst="rect">
            <a:avLst/>
          </a:prstGeom>
        </p:spPr>
      </p:pic>
      <p:graphicFrame>
        <p:nvGraphicFramePr>
          <p:cNvPr id="10" name="Diagramme 11">
            <a:extLst>
              <a:ext uri="{FF2B5EF4-FFF2-40B4-BE49-F238E27FC236}">
                <a16:creationId xmlns:a16="http://schemas.microsoft.com/office/drawing/2014/main" id="{F7328B47-0AE7-5443-A2AA-3309A8651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834384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Espace réservé du contenu 3">
            <a:extLst>
              <a:ext uri="{FF2B5EF4-FFF2-40B4-BE49-F238E27FC236}">
                <a16:creationId xmlns:a16="http://schemas.microsoft.com/office/drawing/2014/main" id="{05D2EC9B-A208-1446-82E7-4BB6B5857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08185"/>
              </p:ext>
            </p:extLst>
          </p:nvPr>
        </p:nvGraphicFramePr>
        <p:xfrm>
          <a:off x="5303912" y="1124744"/>
          <a:ext cx="6699018" cy="525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ZoneTexte 4">
            <a:extLst>
              <a:ext uri="{FF2B5EF4-FFF2-40B4-BE49-F238E27FC236}">
                <a16:creationId xmlns:a16="http://schemas.microsoft.com/office/drawing/2014/main" id="{2CBD6B26-E0C5-A244-8E07-1495691BD189}"/>
              </a:ext>
            </a:extLst>
          </p:cNvPr>
          <p:cNvSpPr txBox="1"/>
          <p:nvPr/>
        </p:nvSpPr>
        <p:spPr>
          <a:xfrm>
            <a:off x="5663952" y="1556792"/>
            <a:ext cx="4159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33" dirty="0"/>
              <a:t>1</a:t>
            </a:r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471AEC9F-E712-A74D-ADFB-D3A241BB4CDA}"/>
              </a:ext>
            </a:extLst>
          </p:cNvPr>
          <p:cNvSpPr txBox="1"/>
          <p:nvPr/>
        </p:nvSpPr>
        <p:spPr>
          <a:xfrm>
            <a:off x="6150847" y="2711425"/>
            <a:ext cx="4159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/>
            </a:lvl1pPr>
          </a:lstStyle>
          <a:p>
            <a:r>
              <a:rPr lang="fr-FR" sz="3733" dirty="0"/>
              <a:t>2</a:t>
            </a:r>
          </a:p>
        </p:txBody>
      </p:sp>
      <p:sp>
        <p:nvSpPr>
          <p:cNvPr id="16" name="ZoneTexte 6">
            <a:extLst>
              <a:ext uri="{FF2B5EF4-FFF2-40B4-BE49-F238E27FC236}">
                <a16:creationId xmlns:a16="http://schemas.microsoft.com/office/drawing/2014/main" id="{58CB2BE5-6B8E-D249-B8EF-41FDD1C7F44C}"/>
              </a:ext>
            </a:extLst>
          </p:cNvPr>
          <p:cNvSpPr txBox="1"/>
          <p:nvPr/>
        </p:nvSpPr>
        <p:spPr>
          <a:xfrm>
            <a:off x="6150847" y="4044364"/>
            <a:ext cx="4159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/>
            </a:lvl1pPr>
          </a:lstStyle>
          <a:p>
            <a:r>
              <a:rPr lang="fr-FR" sz="3733" dirty="0"/>
              <a:t>3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CCE65147-FC0E-7C47-B440-9C20F19D0FE6}"/>
              </a:ext>
            </a:extLst>
          </p:cNvPr>
          <p:cNvSpPr txBox="1"/>
          <p:nvPr/>
        </p:nvSpPr>
        <p:spPr>
          <a:xfrm>
            <a:off x="5663952" y="5196527"/>
            <a:ext cx="5260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/>
            </a:lvl1pPr>
          </a:lstStyle>
          <a:p>
            <a:r>
              <a:rPr lang="fr-FR" sz="3733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4769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011987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9C7CECB-4346-994E-8E84-49EB5A3AEF78}"/>
              </a:ext>
            </a:extLst>
          </p:cNvPr>
          <p:cNvSpPr txBox="1"/>
          <p:nvPr/>
        </p:nvSpPr>
        <p:spPr>
          <a:xfrm>
            <a:off x="407368" y="1196752"/>
            <a:ext cx="113772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Fréquence de mort subite lié à la </a:t>
            </a:r>
            <a:r>
              <a:rPr lang="fr-FR" dirty="0" err="1"/>
              <a:t>cardiotoxicité</a:t>
            </a:r>
            <a:r>
              <a:rPr lang="fr-FR" dirty="0"/>
              <a:t> des antipaludiques?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/>
              <a:t>Halofantrine</a:t>
            </a:r>
            <a:r>
              <a:rPr lang="fr-FR" dirty="0"/>
              <a:t>, seul antipaludique associé à des cas de mort subite (&gt;30)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AL, aucun cas répertorié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DHA-PPQ, un cas probable sur 200,000 personnes suivis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Quinine, CQ, </a:t>
            </a:r>
            <a:r>
              <a:rPr lang="fr-FR" dirty="0" err="1"/>
              <a:t>Amodiaquine</a:t>
            </a:r>
            <a:r>
              <a:rPr lang="fr-FR" dirty="0"/>
              <a:t>, aucun cas répertorie malgré les millions de traitement administrés même si on note un allongement du </a:t>
            </a:r>
            <a:r>
              <a:rPr lang="fr-FR" dirty="0" err="1"/>
              <a:t>QTc</a:t>
            </a:r>
            <a:r>
              <a:rPr lang="fr-FR" dirty="0"/>
              <a:t> (peu d’étude prospective avec ECG)</a:t>
            </a:r>
          </a:p>
          <a:p>
            <a:r>
              <a:rPr lang="fr-FR" dirty="0"/>
              <a:t>- Facteurs de risques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Risque général de </a:t>
            </a:r>
            <a:r>
              <a:rPr lang="fr-FR" dirty="0" err="1"/>
              <a:t>TdP</a:t>
            </a:r>
            <a:r>
              <a:rPr lang="fr-FR" dirty="0"/>
              <a:t>, médicaments concomitants</a:t>
            </a:r>
          </a:p>
          <a:p>
            <a:pPr marL="342900" indent="-342900">
              <a:buFontTx/>
              <a:buChar char="-"/>
            </a:pPr>
            <a:r>
              <a:rPr lang="fr-FR" dirty="0"/>
              <a:t>Piste de recherche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Polymorphisme génétique et autres conditions </a:t>
            </a:r>
            <a:r>
              <a:rPr lang="fr-FR" dirty="0" err="1"/>
              <a:t>pré-existante</a:t>
            </a:r>
            <a:endParaRPr 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Evaluation dans différents type de populations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Méta analyse chez les personnes avec </a:t>
            </a:r>
            <a:r>
              <a:rPr lang="fr-FR" dirty="0" err="1"/>
              <a:t>QTc</a:t>
            </a:r>
            <a:r>
              <a:rPr lang="fr-FR" dirty="0"/>
              <a:t>&gt;450 ms </a:t>
            </a:r>
          </a:p>
          <a:p>
            <a:pPr marL="34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063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670723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9861841-61A8-1A44-A15C-82C38E173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3471" y="1054098"/>
            <a:ext cx="9145017" cy="37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07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>
            <a:extLst>
              <a:ext uri="{FF2B5EF4-FFF2-40B4-BE49-F238E27FC236}">
                <a16:creationId xmlns:a16="http://schemas.microsoft.com/office/drawing/2014/main" id="{F8A74D82-29B9-A249-99E2-D150BA3E77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59696" y="1844824"/>
            <a:ext cx="4755776" cy="13242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44450"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6000" b="1" dirty="0">
                <a:latin typeface="Comic Sans MS" pitchFamily="66" charset="0"/>
                <a:ea typeface="ＭＳ Ｐゴシック" charset="0"/>
                <a:cs typeface="Arial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7993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441082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D84561-BCB8-5448-81DE-15DFF513CC79}"/>
              </a:ext>
            </a:extLst>
          </p:cNvPr>
          <p:cNvSpPr txBox="1"/>
          <p:nvPr/>
        </p:nvSpPr>
        <p:spPr>
          <a:xfrm>
            <a:off x="623392" y="1484784"/>
            <a:ext cx="10873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- Intérêt renouvelé pour la toxicité cardiaque des antipaludiques depuis 2011, avec la </a:t>
            </a:r>
            <a:r>
              <a:rPr lang="fr-FR" sz="2800" dirty="0" err="1"/>
              <a:t>Dihydroartemisinine-piperaquine</a:t>
            </a:r>
            <a:r>
              <a:rPr lang="fr-FR" sz="2800" dirty="0"/>
              <a:t> (DHA-PPQ) pour lequel l’évaluation de l’EMA avait indiqué un potentiel risque d’arythmie </a:t>
            </a:r>
          </a:p>
          <a:p>
            <a:endParaRPr lang="fr-FR" sz="2800" dirty="0"/>
          </a:p>
          <a:p>
            <a:r>
              <a:rPr lang="fr-FR" sz="2800" dirty="0"/>
              <a:t>- Quinoléines et composés apparentés longtemps associés à des effets secondaires cardiovasculaires (prolongement de l’intervalle QT): Quinine, CQ, </a:t>
            </a:r>
            <a:r>
              <a:rPr lang="fr-FR" sz="2800" dirty="0" err="1"/>
              <a:t>Amodiaquine</a:t>
            </a:r>
            <a:r>
              <a:rPr lang="fr-FR" sz="2800" dirty="0"/>
              <a:t>, </a:t>
            </a:r>
            <a:r>
              <a:rPr lang="fr-FR" sz="2800" dirty="0" err="1"/>
              <a:t>Mefloquine</a:t>
            </a:r>
            <a:r>
              <a:rPr lang="fr-FR" sz="2800" dirty="0"/>
              <a:t>, </a:t>
            </a:r>
            <a:r>
              <a:rPr lang="fr-FR" sz="2800" dirty="0" err="1"/>
              <a:t>Lumefantrine</a:t>
            </a:r>
            <a:r>
              <a:rPr lang="fr-FR" sz="2800" dirty="0"/>
              <a:t>, </a:t>
            </a:r>
            <a:r>
              <a:rPr lang="fr-FR" sz="2800" dirty="0" err="1"/>
              <a:t>Piperaquine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8473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02070"/>
              </p:ext>
            </p:extLst>
          </p:nvPr>
        </p:nvGraphicFramePr>
        <p:xfrm>
          <a:off x="1" y="-9896"/>
          <a:ext cx="12192000" cy="91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97EAFA4-B311-4443-8A4B-6A98914022B8}"/>
              </a:ext>
            </a:extLst>
          </p:cNvPr>
          <p:cNvSpPr/>
          <p:nvPr/>
        </p:nvSpPr>
        <p:spPr>
          <a:xfrm>
            <a:off x="623392" y="1124744"/>
            <a:ext cx="11161240" cy="518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0C0C"/>
                </a:solidFill>
                <a:latin typeface="+mn-lt"/>
              </a:rPr>
              <a:t>Antipaludiques: outils majeurs pour réduire la morbidité et la mortalité du paludisme, ainsi que son élimination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0C0C"/>
                </a:solidFill>
                <a:latin typeface="+mn-lt"/>
              </a:rPr>
              <a:t>Usage étendue: 400 millions de traitement/an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0C0C"/>
                </a:solidFill>
                <a:latin typeface="+mn-lt"/>
              </a:rPr>
              <a:t>Utilisés pour 3 objectifs 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C0C0C"/>
                </a:solidFill>
                <a:latin typeface="+mn-lt"/>
              </a:rPr>
              <a:t>Prise en charge des cas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C0C0C"/>
                </a:solidFill>
                <a:latin typeface="+mn-lt"/>
              </a:rPr>
              <a:t>Traitement préventif (</a:t>
            </a:r>
            <a:r>
              <a:rPr lang="fr-FR" sz="2800" dirty="0" err="1">
                <a:solidFill>
                  <a:srgbClr val="0C0C0C"/>
                </a:solidFill>
                <a:latin typeface="+mn-lt"/>
              </a:rPr>
              <a:t>TPIg</a:t>
            </a:r>
            <a:r>
              <a:rPr lang="fr-FR" sz="2800" dirty="0">
                <a:solidFill>
                  <a:srgbClr val="0C0C0C"/>
                </a:solidFill>
                <a:latin typeface="+mn-lt"/>
              </a:rPr>
              <a:t>, CPS)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C0C0C"/>
                </a:solidFill>
                <a:latin typeface="+mn-lt"/>
              </a:rPr>
              <a:t>Traitement de masse (stratégie d’élimination)</a:t>
            </a:r>
          </a:p>
          <a:p>
            <a:pPr>
              <a:lnSpc>
                <a:spcPct val="150000"/>
              </a:lnSpc>
            </a:pPr>
            <a:endParaRPr lang="fr-FR" sz="2800" dirty="0">
              <a:solidFill>
                <a:srgbClr val="0C0C0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1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220769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7E96EE-3886-A745-B11B-4773A40099D1}"/>
              </a:ext>
            </a:extLst>
          </p:cNvPr>
          <p:cNvSpPr txBox="1"/>
          <p:nvPr/>
        </p:nvSpPr>
        <p:spPr>
          <a:xfrm>
            <a:off x="585617" y="1785655"/>
            <a:ext cx="6950543" cy="453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b="1" dirty="0"/>
              <a:t>Arthemetaire-lumefantrine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b="1" dirty="0"/>
              <a:t>Artesunate-amodiaquine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b="1" dirty="0"/>
              <a:t>Dihydroartemisinin-piperaquine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dirty="0"/>
              <a:t>Arterolane-amodiaquine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dirty="0"/>
              <a:t>Artefenomel-piperaquine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b="1" dirty="0"/>
              <a:t>Pyronaridine-artesunate</a:t>
            </a:r>
            <a:r>
              <a:rPr lang="en-BF" sz="28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BF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3524B-778E-5646-9FA5-AE25310464E3}"/>
              </a:ext>
            </a:extLst>
          </p:cNvPr>
          <p:cNvSpPr txBox="1"/>
          <p:nvPr/>
        </p:nvSpPr>
        <p:spPr>
          <a:xfrm>
            <a:off x="7896200" y="1785655"/>
            <a:ext cx="3566167" cy="453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dirty="0"/>
              <a:t>Quinine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dirty="0"/>
              <a:t>Chloroquine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dirty="0"/>
              <a:t>Mefloquine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dirty="0">
                <a:solidFill>
                  <a:srgbClr val="C00000"/>
                </a:solidFill>
              </a:rPr>
              <a:t>Halofantrine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dirty="0"/>
              <a:t>Ferroquine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F" sz="2800" dirty="0"/>
              <a:t>Primaquine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BF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00D80-F8E6-DB4E-8E58-764CA9928B2B}"/>
              </a:ext>
            </a:extLst>
          </p:cNvPr>
          <p:cNvSpPr txBox="1"/>
          <p:nvPr/>
        </p:nvSpPr>
        <p:spPr>
          <a:xfrm>
            <a:off x="618556" y="102677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F" sz="3200" b="1" dirty="0"/>
              <a:t>Les antipaludiques </a:t>
            </a:r>
          </a:p>
        </p:txBody>
      </p:sp>
    </p:spTree>
    <p:extLst>
      <p:ext uri="{BB962C8B-B14F-4D97-AF65-F5344CB8AC3E}">
        <p14:creationId xmlns:p14="http://schemas.microsoft.com/office/powerpoint/2010/main" val="206076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273818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15F614D-2E64-1A42-94A8-CBC561C6A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308" y="1065761"/>
            <a:ext cx="4466660" cy="4967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A48713-C9A0-2C4D-8C15-82D7B90066EA}"/>
              </a:ext>
            </a:extLst>
          </p:cNvPr>
          <p:cNvSpPr txBox="1"/>
          <p:nvPr/>
        </p:nvSpPr>
        <p:spPr>
          <a:xfrm>
            <a:off x="551384" y="1052736"/>
            <a:ext cx="71287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Indicateur utilisé: Intervalle QT/</a:t>
            </a:r>
            <a:r>
              <a:rPr lang="fr-FR" sz="2600" dirty="0" err="1"/>
              <a:t>QTc</a:t>
            </a:r>
            <a:r>
              <a:rPr lang="fr-FR" sz="2600" dirty="0"/>
              <a:t>  </a:t>
            </a:r>
          </a:p>
          <a:p>
            <a:endParaRPr lang="fr-FR" sz="2600" dirty="0"/>
          </a:p>
          <a:p>
            <a:pPr marL="342900" indent="-342900">
              <a:buFontTx/>
              <a:buChar char="-"/>
            </a:pPr>
            <a:r>
              <a:rPr lang="fr-FR" sz="2600" dirty="0"/>
              <a:t>Dépolarisation et repolarisation ventriculaire</a:t>
            </a:r>
          </a:p>
          <a:p>
            <a:endParaRPr lang="fr-FR" sz="2600" dirty="0"/>
          </a:p>
          <a:p>
            <a:pPr marL="342900" indent="-342900">
              <a:buFontTx/>
              <a:buChar char="-"/>
            </a:pPr>
            <a:r>
              <a:rPr lang="fr-FR" sz="2600" dirty="0"/>
              <a:t>Prolongement de l’intervalle QT corrigé (</a:t>
            </a:r>
            <a:r>
              <a:rPr lang="fr-FR" sz="2600" dirty="0" err="1"/>
              <a:t>QTc</a:t>
            </a:r>
            <a:r>
              <a:rPr lang="fr-FR" sz="2600" dirty="0"/>
              <a:t>): indicateur sensible mais non spécifique d’un risque accru de </a:t>
            </a:r>
            <a:r>
              <a:rPr lang="fr-FR" sz="2600" dirty="0" err="1"/>
              <a:t>TdP</a:t>
            </a:r>
            <a:r>
              <a:rPr lang="fr-FR" sz="2600" dirty="0"/>
              <a:t> (risque de mort subite) </a:t>
            </a:r>
          </a:p>
          <a:p>
            <a:pPr marL="342900" indent="-342900">
              <a:buFontTx/>
              <a:buChar char="-"/>
            </a:pPr>
            <a:endParaRPr lang="fr-FR" sz="2600" dirty="0"/>
          </a:p>
          <a:p>
            <a:r>
              <a:rPr lang="fr-FR" sz="2600" dirty="0"/>
              <a:t>-  </a:t>
            </a:r>
            <a:r>
              <a:rPr lang="fr-FR" sz="2600" dirty="0" err="1"/>
              <a:t>QTc</a:t>
            </a:r>
            <a:r>
              <a:rPr lang="fr-FR" sz="2600" dirty="0"/>
              <a:t> prolongé vs </a:t>
            </a:r>
            <a:r>
              <a:rPr lang="fr-FR" sz="2600" dirty="0" err="1"/>
              <a:t>TdP</a:t>
            </a:r>
            <a:r>
              <a:rPr lang="fr-FR" sz="2600" dirty="0"/>
              <a:t> non systématique  </a:t>
            </a:r>
          </a:p>
          <a:p>
            <a:pPr marL="342900" indent="-342900">
              <a:buFontTx/>
              <a:buChar char="-"/>
            </a:pPr>
            <a:endParaRPr lang="fr-FR" sz="2600" dirty="0"/>
          </a:p>
          <a:p>
            <a:pPr marL="312738" indent="-312738"/>
            <a:r>
              <a:rPr lang="fr-FR" sz="2600" dirty="0"/>
              <a:t>-  Utilisé comme paramètre dans l’évaluation de l’AMM des nouveaux médicaments</a:t>
            </a:r>
          </a:p>
          <a:p>
            <a:pPr marL="342900" indent="-342900">
              <a:buFontTx/>
              <a:buChar char="-"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34732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390037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15F614D-2E64-1A42-94A8-CBC561C6A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308" y="1065761"/>
            <a:ext cx="4466660" cy="4967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A48713-C9A0-2C4D-8C15-82D7B90066EA}"/>
              </a:ext>
            </a:extLst>
          </p:cNvPr>
          <p:cNvSpPr txBox="1"/>
          <p:nvPr/>
        </p:nvSpPr>
        <p:spPr>
          <a:xfrm>
            <a:off x="551384" y="1052736"/>
            <a:ext cx="7128792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/>
              <a:t>Observations : </a:t>
            </a:r>
          </a:p>
          <a:p>
            <a:pPr marL="342900" indent="-342900">
              <a:buFontTx/>
              <a:buChar char="-"/>
            </a:pPr>
            <a:r>
              <a:rPr lang="fr-FR" dirty="0"/>
              <a:t>Un </a:t>
            </a:r>
            <a:r>
              <a:rPr lang="fr-FR" b="1" dirty="0"/>
              <a:t>QT/</a:t>
            </a:r>
            <a:r>
              <a:rPr lang="fr-FR" b="1" dirty="0" err="1"/>
              <a:t>QTc</a:t>
            </a:r>
            <a:r>
              <a:rPr lang="fr-FR" b="1" dirty="0"/>
              <a:t> &gt; 500 ms </a:t>
            </a:r>
            <a:r>
              <a:rPr lang="fr-FR" dirty="0"/>
              <a:t>associé à un risque élevé de </a:t>
            </a:r>
            <a:r>
              <a:rPr lang="fr-FR" dirty="0" err="1"/>
              <a:t>TdP</a:t>
            </a:r>
            <a:r>
              <a:rPr lang="fr-FR" dirty="0"/>
              <a:t> et une morte subite</a:t>
            </a:r>
          </a:p>
          <a:p>
            <a:endParaRPr lang="fr-FR" sz="1200" dirty="0"/>
          </a:p>
          <a:p>
            <a:pPr marL="342900" indent="-342900">
              <a:buFontTx/>
              <a:buChar char="-"/>
            </a:pPr>
            <a:r>
              <a:rPr lang="fr-FR" dirty="0"/>
              <a:t>Les anti arythmiques ont été associés à la </a:t>
            </a:r>
            <a:r>
              <a:rPr lang="fr-FR" dirty="0" err="1"/>
              <a:t>TdP</a:t>
            </a:r>
            <a:r>
              <a:rPr lang="fr-FR" dirty="0"/>
              <a:t> chez 1 à 5 % des sujets exposés</a:t>
            </a:r>
          </a:p>
          <a:p>
            <a:pPr marL="342900" indent="-342900">
              <a:buFontTx/>
              <a:buChar char="-"/>
            </a:pPr>
            <a:endParaRPr lang="fr-FR" sz="1200" dirty="0"/>
          </a:p>
          <a:p>
            <a:pPr marL="342900" indent="-342900">
              <a:buFontTx/>
              <a:buChar char="-"/>
            </a:pPr>
            <a:r>
              <a:rPr lang="fr-FR" dirty="0"/>
              <a:t>La </a:t>
            </a:r>
            <a:r>
              <a:rPr lang="fr-FR" dirty="0" err="1"/>
              <a:t>TdP</a:t>
            </a:r>
            <a:r>
              <a:rPr lang="fr-FR" dirty="0"/>
              <a:t> dégénère en fibrillation ventriculaire dans environ 10 % des cas</a:t>
            </a:r>
          </a:p>
          <a:p>
            <a:pPr marL="342900" indent="-342900">
              <a:buFontTx/>
              <a:buChar char="-"/>
            </a:pPr>
            <a:endParaRPr lang="fr-FR" sz="1200" dirty="0"/>
          </a:p>
          <a:p>
            <a:pPr marL="342900" indent="-342900">
              <a:buFontTx/>
              <a:buChar char="-"/>
            </a:pPr>
            <a:r>
              <a:rPr lang="fr-FR" dirty="0"/>
              <a:t>L’incidence de </a:t>
            </a:r>
            <a:r>
              <a:rPr lang="fr-FR" dirty="0" err="1"/>
              <a:t>TdP</a:t>
            </a:r>
            <a:r>
              <a:rPr lang="fr-FR" dirty="0"/>
              <a:t> induite par les médicaments estimé à </a:t>
            </a:r>
            <a:r>
              <a:rPr lang="en-US" dirty="0"/>
              <a:t>3,2-13 pour 1 million de person-an </a:t>
            </a:r>
          </a:p>
          <a:p>
            <a:pPr marL="342900" indent="-342900">
              <a:buFontTx/>
              <a:buChar char="-"/>
            </a:pPr>
            <a:endParaRPr lang="fr-FR" sz="1200" dirty="0"/>
          </a:p>
          <a:p>
            <a:pPr marL="312738" indent="-312738">
              <a:lnSpc>
                <a:spcPct val="150000"/>
              </a:lnSpc>
            </a:pPr>
            <a:r>
              <a:rPr lang="fr-FR" dirty="0"/>
              <a:t>-   Facteurs de risques multiples</a:t>
            </a:r>
          </a:p>
        </p:txBody>
      </p:sp>
    </p:spTree>
    <p:extLst>
      <p:ext uri="{BB962C8B-B14F-4D97-AF65-F5344CB8AC3E}">
        <p14:creationId xmlns:p14="http://schemas.microsoft.com/office/powerpoint/2010/main" val="298696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246790"/>
              </p:ext>
            </p:extLst>
          </p:nvPr>
        </p:nvGraphicFramePr>
        <p:xfrm>
          <a:off x="1" y="-9896"/>
          <a:ext cx="12192000" cy="8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A48713-C9A0-2C4D-8C15-82D7B90066EA}"/>
              </a:ext>
            </a:extLst>
          </p:cNvPr>
          <p:cNvSpPr txBox="1"/>
          <p:nvPr/>
        </p:nvSpPr>
        <p:spPr>
          <a:xfrm>
            <a:off x="695400" y="1052736"/>
            <a:ext cx="106571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Choix des valeurs limites supérieures pour l'intervalle QT/</a:t>
            </a:r>
            <a:r>
              <a:rPr lang="fr-FR" dirty="0" err="1"/>
              <a:t>QTc</a:t>
            </a:r>
            <a:r>
              <a:rPr lang="fr-FR" dirty="0"/>
              <a:t> absolu et les changements par rapport à la ligne de base non consensuel</a:t>
            </a:r>
          </a:p>
          <a:p>
            <a:endParaRPr lang="fr-FR" dirty="0"/>
          </a:p>
          <a:p>
            <a:r>
              <a:rPr lang="fr-FR" dirty="0"/>
              <a:t>- Allongement absolu du QT 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/>
              <a:t>QTc</a:t>
            </a:r>
            <a:r>
              <a:rPr lang="fr-FR" dirty="0"/>
              <a:t> &gt; 450ms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/>
              <a:t>QTc</a:t>
            </a:r>
            <a:r>
              <a:rPr lang="fr-FR" dirty="0"/>
              <a:t> &gt; 480ms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/>
              <a:t>QTc</a:t>
            </a:r>
            <a:r>
              <a:rPr lang="fr-FR" dirty="0"/>
              <a:t> &gt; 500ms</a:t>
            </a:r>
          </a:p>
          <a:p>
            <a:r>
              <a:rPr lang="fr-FR" dirty="0"/>
              <a:t>- Variation vs niveau de base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△ </a:t>
            </a:r>
            <a:r>
              <a:rPr lang="fr-FR" dirty="0" err="1"/>
              <a:t>QTc</a:t>
            </a:r>
            <a:r>
              <a:rPr lang="fr-FR" dirty="0"/>
              <a:t> &gt; 30ms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△ </a:t>
            </a:r>
            <a:r>
              <a:rPr lang="fr-FR" dirty="0" err="1"/>
              <a:t>QTc</a:t>
            </a:r>
            <a:r>
              <a:rPr lang="fr-FR" dirty="0"/>
              <a:t> &gt; 60ms</a:t>
            </a:r>
          </a:p>
          <a:p>
            <a:endParaRPr lang="fr-FR" dirty="0"/>
          </a:p>
          <a:p>
            <a:r>
              <a:rPr lang="fr-FR" dirty="0">
                <a:hlinkClick r:id="rId8"/>
              </a:rPr>
              <a:t>https://www.ich.org/fileadmin/Public_Web_Site/ICH_Products/Guidelines/Efficacy/E14/E14_Guideline.pdf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63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Diagramme 11">
            <a:extLst>
              <a:ext uri="{FF2B5EF4-FFF2-40B4-BE49-F238E27FC236}">
                <a16:creationId xmlns:a16="http://schemas.microsoft.com/office/drawing/2014/main" id="{C582045D-217B-ED45-A7F4-1F721971C126}"/>
              </a:ext>
            </a:extLst>
          </p:cNvPr>
          <p:cNvGraphicFramePr/>
          <p:nvPr/>
        </p:nvGraphicFramePr>
        <p:xfrm>
          <a:off x="1" y="-9896"/>
          <a:ext cx="12192000" cy="91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97EAFA4-B311-4443-8A4B-6A98914022B8}"/>
              </a:ext>
            </a:extLst>
          </p:cNvPr>
          <p:cNvSpPr/>
          <p:nvPr/>
        </p:nvSpPr>
        <p:spPr>
          <a:xfrm>
            <a:off x="839416" y="1268760"/>
            <a:ext cx="10945216" cy="4536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0C0C0C"/>
                </a:solidFill>
                <a:latin typeface="Droid Sans"/>
              </a:rPr>
              <a:t>Effets secondaires cardiaques des quinoléines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0C0C"/>
                </a:solidFill>
                <a:latin typeface="Droid Sans"/>
              </a:rPr>
              <a:t>Exacerbation de l’Hypotension orthostatique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0C0C"/>
                </a:solidFill>
                <a:latin typeface="Droid Sans"/>
              </a:rPr>
              <a:t>Hypotension aigue (injection parentéral rapide)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0C0C"/>
                </a:solidFill>
                <a:latin typeface="Droid Sans"/>
              </a:rPr>
              <a:t>Bradycardie sinusale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/>
              <a:t>Élargissement du QRS</a:t>
            </a:r>
            <a:r>
              <a:rPr lang="fr-FR" sz="2800" dirty="0">
                <a:solidFill>
                  <a:srgbClr val="0C0C0C"/>
                </a:solidFill>
                <a:latin typeface="Droid Sans"/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0C0C"/>
                </a:solidFill>
                <a:latin typeface="Droid Sans"/>
              </a:rPr>
              <a:t>Allongement de l’intervalle QT</a:t>
            </a:r>
          </a:p>
          <a:p>
            <a:pPr>
              <a:lnSpc>
                <a:spcPct val="150000"/>
              </a:lnSpc>
            </a:pPr>
            <a:endParaRPr lang="fr-FR" sz="2800" dirty="0">
              <a:solidFill>
                <a:srgbClr val="0C0C0C"/>
              </a:solidFill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18719515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22866</TotalTime>
  <Words>932</Words>
  <Application>Microsoft Macintosh PowerPoint</Application>
  <PresentationFormat>Widescreen</PresentationFormat>
  <Paragraphs>147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Calibri</vt:lpstr>
      <vt:lpstr>Comic Sans MS</vt:lpstr>
      <vt:lpstr>Droid Sans</vt:lpstr>
      <vt:lpstr>Blank Presentation</vt:lpstr>
      <vt:lpstr>Toxicité cardiaque  des antipaludiques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Noble</dc:creator>
  <cp:lastModifiedBy>Innocent VALEA</cp:lastModifiedBy>
  <cp:revision>338</cp:revision>
  <cp:lastPrinted>2020-02-25T10:08:03Z</cp:lastPrinted>
  <dcterms:created xsi:type="dcterms:W3CDTF">2008-05-20T15:10:10Z</dcterms:created>
  <dcterms:modified xsi:type="dcterms:W3CDTF">2021-10-29T09:40:12Z</dcterms:modified>
</cp:coreProperties>
</file>